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hpI/0C+7zMgvhZbjl8OW58z2Y22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CF17373-8225-460F-9137-3885E7AAF07B}">
  <a:tblStyle styleId="{6CF17373-8225-460F-9137-3885E7AAF07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AECE6"/>
          </a:solidFill>
        </a:fill>
      </a:tcStyle>
    </a:wholeTbl>
    <a:band1H>
      <a:tcTxStyle b="off" i="off"/>
      <a:tcStyle>
        <a:tcBdr/>
        <a:fill>
          <a:solidFill>
            <a:srgbClr val="F5D8CA"/>
          </a:solidFill>
        </a:fill>
      </a:tcStyle>
    </a:band1H>
    <a:band2H>
      <a:tcTxStyle b="off" i="off"/>
      <a:tcStyle>
        <a:tcBdr/>
      </a:tcStyle>
    </a:band2H>
    <a:band1V>
      <a:tcTxStyle b="off" i="off"/>
      <a:tcStyle>
        <a:tcBdr/>
        <a:fill>
          <a:solidFill>
            <a:srgbClr val="F5D8C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1944"/>
  </p:normalViewPr>
  <p:slideViewPr>
    <p:cSldViewPr snapToGrid="0">
      <p:cViewPr varScale="1">
        <p:scale>
          <a:sx n="90" d="100"/>
          <a:sy n="90" d="100"/>
        </p:scale>
        <p:origin x="143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63"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customschemas.google.com/relationships/presentationmetadata" Target="meta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65"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PHSAhome1.phsabc.ehcnet.ca\Kathryn.Haubrich\Research\Health%20Literacy%20and%20Kidney%20Transplant%20Project\IPTA%202023%20HELP%20KIDNEY%20poster\Images%20for%20IPTA%202023%20poste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55358705161855E-2"/>
          <c:y val="9.9537037037037035E-2"/>
          <c:w val="0.48333333333333334"/>
          <c:h val="0.80555555555555558"/>
        </c:manualLayout>
      </c:layout>
      <c:pieChart>
        <c:varyColors val="1"/>
        <c:ser>
          <c:idx val="0"/>
          <c:order val="0"/>
          <c:dPt>
            <c:idx val="0"/>
            <c:bubble3D val="0"/>
            <c:explosion val="1"/>
            <c:spPr>
              <a:solidFill>
                <a:srgbClr val="0070C0"/>
              </a:solidFill>
              <a:ln w="19050">
                <a:solidFill>
                  <a:schemeClr val="lt1"/>
                </a:solidFill>
              </a:ln>
              <a:effectLst/>
            </c:spPr>
            <c:extLst>
              <c:ext xmlns:c16="http://schemas.microsoft.com/office/drawing/2014/chart" uri="{C3380CC4-5D6E-409C-BE32-E72D297353CC}">
                <c16:uniqueId val="{00000001-7960-4F80-94C1-271F8F3931D7}"/>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7960-4F80-94C1-271F8F3931D7}"/>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7960-4F80-94C1-271F8F3931D7}"/>
              </c:ext>
            </c:extLst>
          </c:dPt>
          <c:dLbls>
            <c:dLbl>
              <c:idx val="0"/>
              <c:layout>
                <c:manualLayout>
                  <c:x val="-0.14162500217417998"/>
                  <c:y val="-0.128743984857608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960-4F80-94C1-271F8F3931D7}"/>
                </c:ext>
              </c:extLst>
            </c:dLbl>
            <c:dLbl>
              <c:idx val="1"/>
              <c:layout>
                <c:manualLayout>
                  <c:x val="0.11928163653124585"/>
                  <c:y val="-5.9450129832691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960-4F80-94C1-271F8F3931D7}"/>
                </c:ext>
              </c:extLst>
            </c:dLbl>
            <c:dLbl>
              <c:idx val="2"/>
              <c:layout>
                <c:manualLayout>
                  <c:x val="6.4376928394707988E-2"/>
                  <c:y val="0.15443127378955127"/>
                </c:manualLayout>
              </c:layout>
              <c:spPr>
                <a:noFill/>
                <a:ln>
                  <a:noFill/>
                </a:ln>
                <a:effectLst/>
              </c:spPr>
              <c:txPr>
                <a:bodyPr rot="0" spcFirstLastPara="1" vertOverflow="ellipsis" vert="horz" wrap="square" lIns="38100" tIns="19050" rIns="38100" bIns="19050" anchor="ctr" anchorCtr="1">
                  <a:spAutoFit/>
                </a:bodyPr>
                <a:lstStyle/>
                <a:p>
                  <a:pPr>
                    <a:defRPr sz="23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960-4F80-94C1-271F8F3931D7}"/>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Sheet1!$A$7:$A$9</c:f>
              <c:strCache>
                <c:ptCount val="3"/>
                <c:pt idx="0">
                  <c:v>Adequate literacy</c:v>
                </c:pt>
                <c:pt idx="1">
                  <c:v>Possibility of limited literacy</c:v>
                </c:pt>
                <c:pt idx="2">
                  <c:v>High likelihood of limited literacy</c:v>
                </c:pt>
              </c:strCache>
            </c:strRef>
          </c:cat>
          <c:val>
            <c:numRef>
              <c:f>Sheet1!$B$7:$B$9</c:f>
              <c:numCache>
                <c:formatCode>0.0%</c:formatCode>
                <c:ptCount val="3"/>
                <c:pt idx="0">
                  <c:v>0.57899999999999996</c:v>
                </c:pt>
                <c:pt idx="1">
                  <c:v>0.316</c:v>
                </c:pt>
                <c:pt idx="2">
                  <c:v>0.105</c:v>
                </c:pt>
              </c:numCache>
            </c:numRef>
          </c:val>
          <c:extLst>
            <c:ext xmlns:c16="http://schemas.microsoft.com/office/drawing/2014/chart" uri="{C3380CC4-5D6E-409C-BE32-E72D297353CC}">
              <c16:uniqueId val="{00000006-7960-4F80-94C1-271F8F3931D7}"/>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8177121609798765"/>
          <c:y val="3.3879418390513609E-2"/>
          <c:w val="0.35433989501312335"/>
          <c:h val="0.9323394492615986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youtube.com/watch?v=_8w9kdcRgsI"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Kat: But what we know is that intuitive assessing health literacy is difficult, often relying upon clinical impressions, assumptions and judgements. Low literacy is not easy to catch in routine clinical encounters. Health professionals struggle to differentiate between basic LITERACY, and health literacy. Education level is often the leading assumption to inform health literacy but it is actually a very poor proxy. Typically health care providers tend to over-estimate the health literacy of their patients, and are not reliable assessors of their patient’s own health literacy. </a:t>
            </a:r>
            <a:endParaRPr/>
          </a:p>
        </p:txBody>
      </p:sp>
      <p:sp>
        <p:nvSpPr>
          <p:cNvPr id="161" name="Google Shape;16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dirty="0"/>
              <a:t>Katie: To highlight this point, we’ve shared here the result of a systematic review published in 2020, which included 6 studies looking at health care provider assessments of patient health literacy. You can see from this chart that in the majority of studies, health care professionals over-estimated patient health literacy levels, and that the inter-rater variability between health care providers (kappa statistic) shows low agreement. This data shows that we not only have a tendency to over-estimate patient health literacy as health care providers, but that between us, we are inconsistent in how we perceive patient health literacy.</a:t>
            </a:r>
            <a:endParaRPr dirty="0"/>
          </a:p>
        </p:txBody>
      </p:sp>
      <p:sp>
        <p:nvSpPr>
          <p:cNvPr id="169" name="Google Shape;16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Katie: Kat introduced all of the various factors that play into health literacy, and we’d now like to shift the focus of our discussion to explore how health literacy impacts our patients with transplants, specifically, and looking at post-transplant outcomes such as graft survival, health care utilization and mortality. </a:t>
            </a:r>
            <a:endParaRPr/>
          </a:p>
        </p:txBody>
      </p:sp>
      <p:sp>
        <p:nvSpPr>
          <p:cNvPr id="177" name="Google Shape;17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Katie: In studies of adult transplant recipients, results have shown that low health literacy is consistently associated with negative health outcomes. </a:t>
            </a:r>
            <a:endParaRPr/>
          </a:p>
        </p:txBody>
      </p:sp>
      <p:sp>
        <p:nvSpPr>
          <p:cNvPr id="184" name="Google Shape;18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Katie: in the general pediatric patient population, a number of studies have shown negative impacts of low caregiver health literacy, inlcuding: </a:t>
            </a:r>
            <a:endParaRPr/>
          </a:p>
        </p:txBody>
      </p:sp>
      <p:sp>
        <p:nvSpPr>
          <p:cNvPr id="191" name="Google Shape;19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Katie: Unfortunately, there is very little literature exploring the impact of health literacy on health outcomes in pediatric patients with transplants.</a:t>
            </a:r>
            <a:endParaRPr/>
          </a:p>
        </p:txBody>
      </p:sp>
      <p:sp>
        <p:nvSpPr>
          <p:cNvPr id="198" name="Google Shape;19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dirty="0"/>
              <a:t>Katie: So how do we go about assessing health literacy in our patients and caregivers? There are a number of different validated tools to assess aspects of health literacy including reading comprehension, like this list of health-care related words, for example, or questions to assess prose comprehension or numeric literacy, such as this question about “</a:t>
            </a:r>
            <a:r>
              <a:rPr lang="en-CA" dirty="0" err="1"/>
              <a:t>abbocillin</a:t>
            </a:r>
            <a:r>
              <a:rPr lang="en-CA" dirty="0"/>
              <a:t>” medication dosing times, and understanding when your next dose of medication is due based on when your last dose was taken.  </a:t>
            </a:r>
            <a:endParaRPr dirty="0"/>
          </a:p>
        </p:txBody>
      </p:sp>
      <p:sp>
        <p:nvSpPr>
          <p:cNvPr id="205" name="Google Shape;20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dirty="0"/>
              <a:t>Katie: the 3 most commonly used and validated health literacy tools are the REALM (rapid estimate of adult literacy in medicine), TOFHLA (test of functional health literacy in adults) and the Newest Vital Sign, or NVS. </a:t>
            </a:r>
            <a:endParaRPr dirty="0"/>
          </a:p>
          <a:p>
            <a:pPr marL="0" lvl="0" indent="0" algn="l" rtl="0">
              <a:lnSpc>
                <a:spcPct val="100000"/>
              </a:lnSpc>
              <a:spcBef>
                <a:spcPts val="0"/>
              </a:spcBef>
              <a:spcAft>
                <a:spcPts val="0"/>
              </a:spcAft>
              <a:buSzPts val="1400"/>
              <a:buNone/>
            </a:pPr>
            <a:r>
              <a:rPr lang="en-CA" dirty="0"/>
              <a:t>All 3 tools were validated in an American population, in primarily black and white subjects, and measure slightly different aspects of health literacy. They are meant to be relatively fast to administer so that they can easily be incorporated into clinical practice. </a:t>
            </a:r>
            <a:endParaRPr dirty="0"/>
          </a:p>
          <a:p>
            <a:pPr marL="0" lvl="0" indent="0" algn="l" rtl="0">
              <a:lnSpc>
                <a:spcPct val="100000"/>
              </a:lnSpc>
              <a:spcBef>
                <a:spcPts val="0"/>
              </a:spcBef>
              <a:spcAft>
                <a:spcPts val="0"/>
              </a:spcAft>
              <a:buSzPts val="1400"/>
              <a:buNone/>
            </a:pPr>
            <a:r>
              <a:rPr lang="en-CA" dirty="0"/>
              <a:t>The REALM and TOFHLA tools have been available for much longer (validated in the early 90s),  compared to the NVS tool, which was published in 2005, so the NVS tools has much more limited empirical support by comparison, but there is a growing body of research incorporating its use.</a:t>
            </a:r>
            <a:endParaRPr dirty="0"/>
          </a:p>
          <a:p>
            <a:pPr marL="0" lvl="0" indent="0" algn="l" rtl="0">
              <a:lnSpc>
                <a:spcPct val="100000"/>
              </a:lnSpc>
              <a:spcBef>
                <a:spcPts val="0"/>
              </a:spcBef>
              <a:spcAft>
                <a:spcPts val="0"/>
              </a:spcAft>
              <a:buSzPts val="1400"/>
              <a:buNone/>
            </a:pPr>
            <a:endParaRPr dirty="0"/>
          </a:p>
        </p:txBody>
      </p:sp>
      <p:sp>
        <p:nvSpPr>
          <p:cNvPr id="213" name="Google Shape;21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Katie: the health literacy toolshed is excellent online resource  with information about health literacy assessment tools, including tools that have been published and since validated in other languages; the newest vital sign, for example is available in Dutch, Portuguese, Italian, Chinese, Spanish, and sign language.  </a:t>
            </a:r>
            <a:endParaRPr/>
          </a:p>
        </p:txBody>
      </p:sp>
      <p:sp>
        <p:nvSpPr>
          <p:cNvPr id="218" name="Google Shape;21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Kat: The Newest Vital Sign was designed by Weiss in 2005 to assess patient risk of low health literacy. It is validated in both English and Spanish ad involves asking 6 questions in reference to an icecream nutritional label. It takes about 3 minutes to administer and known to provide higher sensitivity for detecting marginal health literacy than the TOFHLA.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The probability of a person having limited health literacy is estimated by counting how many of the six questions are answered correctly. With 0-1 correct answers, people are scored as having a high likelihood of limited health literacy. With 2-3 correct answers, a person has a possibility of limited health literacy. A score of 4-6 correct answers almost always indicates adequate health literacy when using the TOFLHA as the standard reference standard.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The NVS is a free tool available online. It provides instructions for the interviewer and is designed to be administered verbally, with opportunities for patients to use pens/pencils and even calculators if they need to respond to each question.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sz="1500">
                <a:solidFill>
                  <a:srgbClr val="212121"/>
                </a:solidFill>
                <a:highlight>
                  <a:srgbClr val="FFFFFF"/>
                </a:highlight>
                <a:latin typeface="Times New Roman"/>
                <a:ea typeface="Times New Roman"/>
                <a:cs typeface="Times New Roman"/>
                <a:sym typeface="Times New Roman"/>
              </a:rPr>
              <a:t>he probability of a person having limited health literacy is estimated by counting how many of the six questions are answered correctly. With 0 to 1 correct answers, people are scored as having a high likelihood (50% or more) of limited health literacy. With 2 to 3 correct answers, a person has a possibility of limited health literacy. A score of 4 to 6 almost always indicates adequate health literacy using the Test of Functional Health Literacy in Adults as the reference standard</a:t>
            </a:r>
            <a:endParaRPr/>
          </a:p>
        </p:txBody>
      </p:sp>
      <p:sp>
        <p:nvSpPr>
          <p:cNvPr id="223" name="Google Shape;22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So for a bit of fun, I’m going to administer the NVS live to you all, hopefully acting as a guide for administering in a clinical setting also.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Ideally the NVS is administered at the same time other routine vitals or assessments are taken. In our clinic this is adminstered during pre-transplant assessments by either myself as the social worker, or our pharmacist, Katie.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The NVS provides a script as follows “ We are asking our patients to help us learn how well patients can understand the medical information that the healthcare team give them. Would you be willing to help us by looking at some health information and then answering a few questions about that information? Your answers will help our team learn how to provide medical information in ways that patients will understand. It will only take about 3 minutes.”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1. If you eat the entire container, how many calories will you eat? Answer: 1,000 is the only correct answer 2. If you are allowed to eat 60 grams of carbohydrates as a snack, how much ice cream could you have? Answer: Any of the following is correct: 1 cup (or any amount up to 1 cup), half the container. Note: If patient answers “two servings,” ask “How much ice cream would that be if you were to measure it into a bowl?” 3. Your doctor advises you to reduce the amount of saturated fat in your diet. You usually have 42 g of saturated fat each day, which includes one serving of ice cream. If you stop eating ice cream, how many grams of saturated fat would you be consuming each day? Answer: 33 is the only correct answer 4. If you usually eat 2,500 calories in a day, what percentage of your daily value of calories will you be eating if you eat one serving. READ TO SUBJECT: Pretend that you are allergic to the following substances: penicillin, peanuts, latex gloves, and bee stings. 5. Is it safe for you to eat this ice cream? Answer: No 6. (Ask only if the patient responds “no” to question 5): Why not? Answer: Because it has peanut oil.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How was that?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There is no maximum time allowed to answer the questions. The average time needed to complete all 6 questions is about 3 minutes. However, if a patient is still struggling with the first or second question after 2 or 3 minutes, the likelihood is that the patient has limited literacy and you can stop the assessment. Ask the questions in sequence. Continue even if the patient gets the first few questions wrong. However, if question 5 is answered incorrectly, do not ask question 6. You can stop asking questions if a patient gets the first four correct. With four correct responses, the patient almost certainly has adequate literacy. Do not prompt patients who are unable to answer a question. Prompting may jeopardize the accuracy of the test. Just say, “Well, then let’s go on to the next question.” Do not show the score sheet to patients. If they ask to see it, tell them that “I can’t show it to you because it contains the answers, and showing you the answers spoils the whole point of asking you the questions.” Do not tell patients if they have answered correctly or incorrectly. If patients ask, say something like: “I can’t show you the answers till you are finished, but for now you are doing fine. Now let’s go on to the next question.”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Poll live on cell phones. </a:t>
            </a:r>
            <a:endParaRPr/>
          </a:p>
        </p:txBody>
      </p:sp>
      <p:sp>
        <p:nvSpPr>
          <p:cNvPr id="230" name="Google Shape;23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Kat: So why use the NVS?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A patient’s ability to read and analyze any kind of nutrition label requires the same analytical and conceptual skills that are needed to understand and follow a provider’s medical instructions. The skills required, target the understanding and application of words (prose), numbers (numeracy), and forms (documents). You can see that these skills are required as part of patient’s self management, such as making tacrolimus or prednisone adjustments, to comprehending instructions in an email about bloodwork results and action plans, to abstract reasoning such as identifying dangers associated to contraindicated dietary products like grapefruit. </a:t>
            </a:r>
            <a:endParaRPr/>
          </a:p>
          <a:p>
            <a:pPr marL="0" lvl="0" indent="0" algn="l" rtl="0">
              <a:lnSpc>
                <a:spcPct val="100000"/>
              </a:lnSpc>
              <a:spcBef>
                <a:spcPts val="0"/>
              </a:spcBef>
              <a:spcAft>
                <a:spcPts val="0"/>
              </a:spcAft>
              <a:buSzPts val="1400"/>
              <a:buNone/>
            </a:pPr>
            <a:endParaRPr/>
          </a:p>
        </p:txBody>
      </p:sp>
      <p:sp>
        <p:nvSpPr>
          <p:cNvPr id="236" name="Google Shape;23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Kat: We initiated the screening of patients as part of routine clinical care during the social work or pharmacy part of the team’s comprehensive pre-transplant assessment in 2020. We prioritized screening our newer kidney transplants, and played some catch up with our screening but are hopeful to expend this to the broader post transplant population we serve including the liver, heart and lung transplant recipient. </a:t>
            </a:r>
            <a:endParaRPr/>
          </a:p>
        </p:txBody>
      </p:sp>
      <p:sp>
        <p:nvSpPr>
          <p:cNvPr id="243" name="Google Shape;24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CA"/>
              <a:t>Katie: In implementing health literacy screening in our population, we acknowledged that a significant gap in the literature exists around the association between health literacy and outcomes in pediatric patients with transplant. We sought to answer some questions about this impact by performing a retrospective study of our population, in the “health literacy and patient outcomes in pediatric kidney transplant, or “HELP-KIDNEY” study.  </a:t>
            </a:r>
            <a:endParaRPr/>
          </a:p>
          <a:p>
            <a:pPr marL="0" lvl="0" indent="0" algn="l" rtl="0">
              <a:lnSpc>
                <a:spcPct val="100000"/>
              </a:lnSpc>
              <a:spcBef>
                <a:spcPts val="0"/>
              </a:spcBef>
              <a:spcAft>
                <a:spcPts val="0"/>
              </a:spcAft>
              <a:buSzPts val="1400"/>
              <a:buNone/>
            </a:pPr>
            <a:endParaRPr/>
          </a:p>
        </p:txBody>
      </p:sp>
      <p:sp>
        <p:nvSpPr>
          <p:cNvPr id="250" name="Google Shape;250;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Katie</a:t>
            </a:r>
            <a:endParaRPr/>
          </a:p>
        </p:txBody>
      </p:sp>
      <p:sp>
        <p:nvSpPr>
          <p:cNvPr id="257" name="Google Shape;257;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CA" sz="1200"/>
              <a:t>Katie: Screening conducted with parent/caregiver, unless patient ≥18 y.o and no identified learning or intellectual disability </a:t>
            </a:r>
            <a:endParaRPr/>
          </a:p>
          <a:p>
            <a:pPr marL="0" lvl="0" indent="0" algn="l" rtl="0">
              <a:lnSpc>
                <a:spcPct val="100000"/>
              </a:lnSpc>
              <a:spcBef>
                <a:spcPts val="0"/>
              </a:spcBef>
              <a:spcAft>
                <a:spcPts val="0"/>
              </a:spcAft>
              <a:buSzPts val="1400"/>
              <a:buNone/>
            </a:pPr>
            <a:endParaRPr/>
          </a:p>
        </p:txBody>
      </p:sp>
      <p:sp>
        <p:nvSpPr>
          <p:cNvPr id="265" name="Google Shape;265;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Katie: the outcomes we have explored to date, include:</a:t>
            </a:r>
            <a:endParaRPr/>
          </a:p>
        </p:txBody>
      </p:sp>
      <p:sp>
        <p:nvSpPr>
          <p:cNvPr id="272" name="Google Shape;272;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Katie: Since routine health literacy screening had only been implemented for a couple of years at the time we conducted this retrospective review, we were able to include on a small sample of patient, 38 total. The majority of these patients were male, and were receiving their first transplant. The median age of the patient at time of screening was approximately 10 years, and patients were predominantly of white or asian race. </a:t>
            </a:r>
            <a:endParaRPr/>
          </a:p>
        </p:txBody>
      </p:sp>
      <p:sp>
        <p:nvSpPr>
          <p:cNvPr id="280" name="Google Shape;280;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The results of the caregiver and patient NVS assessments showed that the majority, approximately 58% of our population demonstrated “adequate literacy.” A small proportion of approx 10% was assessed as having a high likelihood of limited literacy </a:t>
            </a:r>
            <a:endParaRPr/>
          </a:p>
        </p:txBody>
      </p:sp>
      <p:sp>
        <p:nvSpPr>
          <p:cNvPr id="288" name="Google Shape;28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Katie: In looking at healthcare utilization in this population over the first year post-transplant, we found that the median number of hospital and outpatient department visits at 3 months was 12, and at 12 months was 24, but with some outliers who had as many as 59 visits in the first 12 months. The median days in hospital for this population in the first year post-transplant was only 6. </a:t>
            </a:r>
            <a:endParaRPr/>
          </a:p>
        </p:txBody>
      </p:sp>
      <p:sp>
        <p:nvSpPr>
          <p:cNvPr id="297" name="Google Shape;297;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Katie: We would like to both acknowledge our position here as White settlers, and the inherent biases that carries, including the communication methods we default to. The colonial Western world has always placed great value on written word, and we challenge you today to consider the communication practices embedded within other cultures, including our indigenous societies. </a:t>
            </a:r>
            <a:endParaRPr/>
          </a:p>
        </p:txBody>
      </p:sp>
      <p:sp>
        <p:nvSpPr>
          <p:cNvPr id="116" name="Google Shape;11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dirty="0"/>
              <a:t>Katie: when we looked at the health care utilization data and its association with health literacy scores, we found no statistically significant correlation, but a trend towards increased visits in the early post transplant period. There was no clear association between days spent in hospital.</a:t>
            </a:r>
            <a:endParaRPr dirty="0"/>
          </a:p>
          <a:p>
            <a:pPr marL="0" lvl="0" indent="0" algn="l" rtl="0">
              <a:spcBef>
                <a:spcPts val="0"/>
              </a:spcBef>
              <a:spcAft>
                <a:spcPts val="0"/>
              </a:spcAft>
              <a:buSzPts val="1400"/>
              <a:buNone/>
            </a:pPr>
            <a:r>
              <a:rPr lang="en-CA" dirty="0"/>
              <a:t>When we explored the change in graft function for patients in whom we had data up to 24 months post-transplant, we found no significant correlation between kidney function and health literacy level. It is likely that a 2 year period post-transplant was insufficient to see a meaningful change in graft function in the majority of patients, and that a longer follow-up is needed to capture a relationship, if one exists. Our results did not indicate any association between lower health literacy and early graft decline, however.</a:t>
            </a:r>
            <a:endParaRPr dirty="0"/>
          </a:p>
          <a:p>
            <a:pPr marL="0" lvl="0" indent="0" algn="l" rtl="0">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CA" dirty="0"/>
              <a:t>Note: statistic test used for analysis: s</a:t>
            </a:r>
            <a:r>
              <a:rPr lang="en-CA" sz="1200" dirty="0">
                <a:solidFill>
                  <a:schemeClr val="dk1"/>
                </a:solidFill>
                <a:latin typeface="Calibri"/>
                <a:ea typeface="Calibri"/>
                <a:cs typeface="Calibri"/>
                <a:sym typeface="Calibri"/>
              </a:rPr>
              <a:t>pearman non-parametric test</a:t>
            </a:r>
            <a:endParaRPr dirty="0"/>
          </a:p>
        </p:txBody>
      </p:sp>
      <p:sp>
        <p:nvSpPr>
          <p:cNvPr id="304" name="Google Shape;304;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Katie</a:t>
            </a:r>
            <a:endParaRPr/>
          </a:p>
        </p:txBody>
      </p:sp>
      <p:sp>
        <p:nvSpPr>
          <p:cNvPr id="319" name="Google Shape;319;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1400"/>
              <a:buNone/>
            </a:pPr>
            <a:r>
              <a:rPr lang="en-CA" u="sng" dirty="0">
                <a:solidFill>
                  <a:schemeClr val="hlink"/>
                </a:solidFill>
                <a:hlinkClick r:id="rId3"/>
              </a:rPr>
              <a:t>Kat:</a:t>
            </a:r>
            <a:endParaRPr dirty="0"/>
          </a:p>
          <a:p>
            <a:pPr marL="457200" lvl="1" indent="0" algn="l" rtl="0">
              <a:lnSpc>
                <a:spcPct val="100000"/>
              </a:lnSpc>
              <a:spcBef>
                <a:spcPts val="0"/>
              </a:spcBef>
              <a:spcAft>
                <a:spcPts val="0"/>
              </a:spcAft>
              <a:buSzPts val="1400"/>
              <a:buNone/>
            </a:pPr>
            <a:endParaRPr dirty="0"/>
          </a:p>
          <a:p>
            <a:pPr marL="457200" lvl="1" indent="0" algn="l" rtl="0">
              <a:lnSpc>
                <a:spcPct val="100000"/>
              </a:lnSpc>
              <a:spcBef>
                <a:spcPts val="0"/>
              </a:spcBef>
              <a:spcAft>
                <a:spcPts val="0"/>
              </a:spcAft>
              <a:buSzPts val="1400"/>
              <a:buNone/>
            </a:pPr>
            <a:r>
              <a:rPr lang="en-CA" dirty="0"/>
              <a:t>So we’re going to share a short clip from an old video Vancouver Coastal produced back in 2009 to highlight some ways in which we recognise and then use information about health literacy to help our patients. </a:t>
            </a:r>
            <a:endParaRPr dirty="0"/>
          </a:p>
          <a:p>
            <a:pPr marL="457200" lvl="1" indent="0" algn="l" rtl="0">
              <a:lnSpc>
                <a:spcPct val="100000"/>
              </a:lnSpc>
              <a:spcBef>
                <a:spcPts val="0"/>
              </a:spcBef>
              <a:spcAft>
                <a:spcPts val="0"/>
              </a:spcAft>
              <a:buSzPts val="1400"/>
              <a:buNone/>
            </a:pPr>
            <a:r>
              <a:rPr lang="en-CA" u="sng" dirty="0">
                <a:solidFill>
                  <a:schemeClr val="hlink"/>
                </a:solidFill>
                <a:hlinkClick r:id="rId3"/>
              </a:rPr>
              <a:t>https://www.youtube.com/watch?v=_8w9kdcRgsI </a:t>
            </a:r>
            <a:r>
              <a:rPr lang="en-CA" dirty="0"/>
              <a:t>– watch from 3.54 on strategies to help improve health literacy within BC </a:t>
            </a:r>
            <a:endParaRPr dirty="0"/>
          </a:p>
          <a:p>
            <a:pPr marL="914400" lvl="2" indent="0" algn="l" rtl="0">
              <a:lnSpc>
                <a:spcPct val="100000"/>
              </a:lnSpc>
              <a:spcBef>
                <a:spcPts val="0"/>
              </a:spcBef>
              <a:spcAft>
                <a:spcPts val="0"/>
              </a:spcAft>
              <a:buSzPts val="1400"/>
              <a:buNone/>
            </a:pPr>
            <a:r>
              <a:rPr lang="en-CA" dirty="0"/>
              <a:t>Look for clues</a:t>
            </a:r>
            <a:endParaRPr dirty="0"/>
          </a:p>
          <a:p>
            <a:pPr marL="914400" lvl="2" indent="0" algn="l" rtl="0">
              <a:lnSpc>
                <a:spcPct val="100000"/>
              </a:lnSpc>
              <a:spcBef>
                <a:spcPts val="0"/>
              </a:spcBef>
              <a:spcAft>
                <a:spcPts val="0"/>
              </a:spcAft>
              <a:buSzPts val="1400"/>
              <a:buNone/>
            </a:pPr>
            <a:r>
              <a:rPr lang="en-CA" dirty="0"/>
              <a:t>Demonstrations</a:t>
            </a:r>
            <a:endParaRPr dirty="0"/>
          </a:p>
          <a:p>
            <a:pPr marL="914400" lvl="2" indent="0" algn="l" rtl="0">
              <a:lnSpc>
                <a:spcPct val="100000"/>
              </a:lnSpc>
              <a:spcBef>
                <a:spcPts val="0"/>
              </a:spcBef>
              <a:spcAft>
                <a:spcPts val="0"/>
              </a:spcAft>
              <a:buSzPts val="1400"/>
              <a:buNone/>
            </a:pPr>
            <a:r>
              <a:rPr lang="en-CA" dirty="0"/>
              <a:t>Audio-visuals </a:t>
            </a:r>
            <a:endParaRPr dirty="0"/>
          </a:p>
          <a:p>
            <a:pPr marL="914400" lvl="2" indent="0" algn="l" rtl="0">
              <a:lnSpc>
                <a:spcPct val="100000"/>
              </a:lnSpc>
              <a:spcBef>
                <a:spcPts val="0"/>
              </a:spcBef>
              <a:spcAft>
                <a:spcPts val="0"/>
              </a:spcAft>
              <a:buSzPts val="1400"/>
              <a:buNone/>
            </a:pPr>
            <a:r>
              <a:rPr lang="en-CA" dirty="0"/>
              <a:t>Highlight take home points </a:t>
            </a:r>
            <a:endParaRPr dirty="0"/>
          </a:p>
          <a:p>
            <a:pPr marL="914400" lvl="2" indent="0" algn="l" rtl="0">
              <a:lnSpc>
                <a:spcPct val="100000"/>
              </a:lnSpc>
              <a:spcBef>
                <a:spcPts val="0"/>
              </a:spcBef>
              <a:spcAft>
                <a:spcPts val="0"/>
              </a:spcAft>
              <a:buSzPts val="1400"/>
              <a:buNone/>
            </a:pPr>
            <a:r>
              <a:rPr lang="en-CA" dirty="0"/>
              <a:t>Use plain language </a:t>
            </a:r>
            <a:endParaRPr dirty="0"/>
          </a:p>
        </p:txBody>
      </p:sp>
      <p:sp>
        <p:nvSpPr>
          <p:cNvPr id="326" name="Google Shape;326;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CA" dirty="0"/>
              <a:t>Further testing needing, but studies so far revealed that the more concise tools that are not resource intensive to implement get utilized most (David et al 2010)</a:t>
            </a:r>
            <a:endParaRPr dirty="0"/>
          </a:p>
          <a:p>
            <a:pPr marL="0" lvl="0" indent="0" algn="l" rtl="0">
              <a:lnSpc>
                <a:spcPct val="100000"/>
              </a:lnSpc>
              <a:spcBef>
                <a:spcPts val="0"/>
              </a:spcBef>
              <a:spcAft>
                <a:spcPts val="0"/>
              </a:spcAft>
              <a:buNone/>
            </a:pPr>
            <a:r>
              <a:rPr lang="en-CA" dirty="0"/>
              <a:t>Use of the “Brown Bag Medication Review” which involves patients bringing all the medications in a bag to review with their health care provider, found drug therapy problems were more easily identified and resolved. (</a:t>
            </a:r>
            <a:r>
              <a:rPr lang="en-CA" dirty="0" err="1"/>
              <a:t>Weisse</a:t>
            </a:r>
            <a:r>
              <a:rPr lang="en-CA" dirty="0"/>
              <a:t> et al 2016) </a:t>
            </a:r>
            <a:endParaRPr dirty="0"/>
          </a:p>
          <a:p>
            <a:pPr marL="0" lvl="0" indent="0" algn="l" rtl="0">
              <a:lnSpc>
                <a:spcPct val="100000"/>
              </a:lnSpc>
              <a:spcBef>
                <a:spcPts val="0"/>
              </a:spcBef>
              <a:spcAft>
                <a:spcPts val="0"/>
              </a:spcAft>
              <a:buSzPts val="1400"/>
              <a:buNone/>
            </a:pPr>
            <a:r>
              <a:rPr lang="en-CA" dirty="0"/>
              <a:t>The agency for health care research and quality </a:t>
            </a:r>
            <a:r>
              <a:rPr lang="en-CA" dirty="0" err="1"/>
              <a:t>releasde</a:t>
            </a:r>
            <a:r>
              <a:rPr lang="en-CA" dirty="0"/>
              <a:t> a universal precaution toolkit which lays out 21 tools to </a:t>
            </a:r>
            <a:r>
              <a:rPr lang="en-CA" dirty="0" err="1"/>
              <a:t>help</a:t>
            </a:r>
            <a:r>
              <a:rPr lang="en-CA" sz="1300" dirty="0" err="1">
                <a:solidFill>
                  <a:srgbClr val="1B1B1B"/>
                </a:solidFill>
                <a:highlight>
                  <a:srgbClr val="FFFFFF"/>
                </a:highlight>
                <a:latin typeface="Arial"/>
                <a:ea typeface="Arial"/>
                <a:cs typeface="Arial"/>
                <a:sym typeface="Arial"/>
              </a:rPr>
              <a:t>reduce</a:t>
            </a:r>
            <a:r>
              <a:rPr lang="en-CA" sz="1300" dirty="0">
                <a:solidFill>
                  <a:srgbClr val="1B1B1B"/>
                </a:solidFill>
                <a:highlight>
                  <a:srgbClr val="FFFFFF"/>
                </a:highlight>
                <a:latin typeface="Arial"/>
                <a:ea typeface="Arial"/>
                <a:cs typeface="Arial"/>
                <a:sym typeface="Arial"/>
              </a:rPr>
              <a:t> the complexity of health care, increase patient understanding of health information, and enhance support for patients of all health literacy levels. They target areas of spoken and written communication, self management and empowerment, supportive systems.</a:t>
            </a:r>
            <a:endParaRPr dirty="0"/>
          </a:p>
        </p:txBody>
      </p:sp>
      <p:sp>
        <p:nvSpPr>
          <p:cNvPr id="334" name="Google Shape;334;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Kat: Heard from our parent partner that having to “teach others” if often a necessity for patient family members (eg. teaching the school, teaching other family members that may assist in providing care). Literature shows that using this “teach-back” approach may actually help greatly to solidify knowledge in those of all literacy levels</a:t>
            </a:r>
            <a:endParaRPr/>
          </a:p>
        </p:txBody>
      </p:sp>
      <p:sp>
        <p:nvSpPr>
          <p:cNvPr id="350" name="Google Shape;350;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Kat</a:t>
            </a:r>
            <a:endParaRPr/>
          </a:p>
        </p:txBody>
      </p:sp>
      <p:sp>
        <p:nvSpPr>
          <p:cNvPr id="358" name="Google Shape;35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Kat</a:t>
            </a:r>
            <a:endParaRPr/>
          </a:p>
        </p:txBody>
      </p:sp>
      <p:sp>
        <p:nvSpPr>
          <p:cNvPr id="365" name="Google Shape;365;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Kat: highlight that participants thought the program was help / a good idea</a:t>
            </a:r>
            <a:endParaRPr/>
          </a:p>
        </p:txBody>
      </p:sp>
      <p:sp>
        <p:nvSpPr>
          <p:cNvPr id="371" name="Google Shape;371;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Kat: Share the purpose of this work, impact on families</a:t>
            </a:r>
            <a:endParaRPr/>
          </a:p>
        </p:txBody>
      </p:sp>
      <p:sp>
        <p:nvSpPr>
          <p:cNvPr id="122" name="Google Shape;12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Katie: Many of the above were mentioned by our parent partner: eg. the value of real-time conversation/education during clinic visits</a:t>
            </a:r>
            <a:endParaRPr/>
          </a:p>
        </p:txBody>
      </p:sp>
      <p:sp>
        <p:nvSpPr>
          <p:cNvPr id="378" name="Google Shape;37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4" name="Google Shape;384;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9" name="Google Shape;389;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0" name="Google Shape;430;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91440" lvl="0" indent="-68580" algn="l" rtl="0">
              <a:lnSpc>
                <a:spcPct val="100000"/>
              </a:lnSpc>
              <a:spcBef>
                <a:spcPts val="0"/>
              </a:spcBef>
              <a:spcAft>
                <a:spcPts val="0"/>
              </a:spcAft>
              <a:buSzPts val="1080"/>
              <a:buChar char=" "/>
            </a:pPr>
            <a:r>
              <a:rPr lang="en-CA"/>
              <a:t>Kat: </a:t>
            </a:r>
            <a:endParaRPr/>
          </a:p>
          <a:p>
            <a:pPr marL="91440" lvl="0" indent="-68580" algn="l" rtl="0">
              <a:lnSpc>
                <a:spcPct val="100000"/>
              </a:lnSpc>
              <a:spcBef>
                <a:spcPts val="0"/>
              </a:spcBef>
              <a:spcAft>
                <a:spcPts val="0"/>
              </a:spcAft>
              <a:buSzPts val="1080"/>
              <a:buChar char=" "/>
            </a:pPr>
            <a:r>
              <a:rPr lang="en-CA"/>
              <a:t>- including pictorial medication lists</a:t>
            </a:r>
            <a:endParaRPr/>
          </a:p>
          <a:p>
            <a:pPr marL="91440" lvl="0" indent="-68580" algn="l" rtl="0">
              <a:lnSpc>
                <a:spcPct val="100000"/>
              </a:lnSpc>
              <a:spcBef>
                <a:spcPts val="0"/>
              </a:spcBef>
              <a:spcAft>
                <a:spcPts val="0"/>
              </a:spcAft>
              <a:buSzPts val="1080"/>
              <a:buChar char=" "/>
            </a:pPr>
            <a:r>
              <a:rPr lang="en-CA"/>
              <a:t>- care plans for health care staff (including always having an ASL interpreter present, and not using a family member) </a:t>
            </a:r>
            <a:endParaRPr/>
          </a:p>
          <a:p>
            <a:pPr marL="91440" lvl="0" indent="-68580" algn="l" rtl="0">
              <a:lnSpc>
                <a:spcPct val="100000"/>
              </a:lnSpc>
              <a:spcBef>
                <a:spcPts val="0"/>
              </a:spcBef>
              <a:spcAft>
                <a:spcPts val="0"/>
              </a:spcAft>
              <a:buSzPts val="1080"/>
              <a:buChar char=" "/>
            </a:pPr>
            <a:r>
              <a:rPr lang="en-CA"/>
              <a:t>- use of email and text messaging</a:t>
            </a:r>
            <a:endParaRPr/>
          </a:p>
          <a:p>
            <a:pPr marL="0" lvl="0" indent="0" algn="l" rtl="0">
              <a:lnSpc>
                <a:spcPct val="100000"/>
              </a:lnSpc>
              <a:spcBef>
                <a:spcPts val="0"/>
              </a:spcBef>
              <a:spcAft>
                <a:spcPts val="0"/>
              </a:spcAft>
              <a:buSzPts val="1400"/>
              <a:buNone/>
            </a:pPr>
            <a:endParaRPr/>
          </a:p>
        </p:txBody>
      </p:sp>
      <p:sp>
        <p:nvSpPr>
          <p:cNvPr id="435" name="Google Shape;435;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1" name="Google Shape;441;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82892" algn="l" rtl="0">
              <a:lnSpc>
                <a:spcPct val="100000"/>
              </a:lnSpc>
              <a:spcBef>
                <a:spcPts val="0"/>
              </a:spcBef>
              <a:spcAft>
                <a:spcPts val="0"/>
              </a:spcAft>
              <a:buSzPts val="1080"/>
              <a:buChar char="-"/>
            </a:pPr>
            <a:r>
              <a:rPr lang="en-CA" dirty="0"/>
              <a:t>Katie:</a:t>
            </a:r>
            <a:endParaRPr dirty="0"/>
          </a:p>
          <a:p>
            <a:pPr marL="457200" lvl="0" indent="-282892" algn="l" rtl="0">
              <a:lnSpc>
                <a:spcPct val="100000"/>
              </a:lnSpc>
              <a:spcBef>
                <a:spcPts val="0"/>
              </a:spcBef>
              <a:spcAft>
                <a:spcPts val="0"/>
              </a:spcAft>
              <a:buSzPts val="1080"/>
              <a:buChar char="-"/>
            </a:pPr>
            <a:r>
              <a:rPr lang="en-CA" dirty="0"/>
              <a:t>Considered bias: assumptions made with English as second language</a:t>
            </a:r>
          </a:p>
          <a:p>
            <a:pPr marL="457200" lvl="0" indent="-282892" algn="l" rtl="0">
              <a:lnSpc>
                <a:spcPct val="100000"/>
              </a:lnSpc>
              <a:spcBef>
                <a:spcPts val="0"/>
              </a:spcBef>
              <a:spcAft>
                <a:spcPts val="0"/>
              </a:spcAft>
              <a:buSzPts val="1080"/>
              <a:buChar char="-"/>
            </a:pPr>
            <a:r>
              <a:rPr lang="en-CA" dirty="0"/>
              <a:t>English language proficiency can impact health literacy, but is not always predictive of health literacy. </a:t>
            </a:r>
            <a:endParaRPr dirty="0"/>
          </a:p>
          <a:p>
            <a:pPr marL="457200" lvl="0" indent="-282892" algn="l" rtl="0">
              <a:lnSpc>
                <a:spcPct val="100000"/>
              </a:lnSpc>
              <a:spcBef>
                <a:spcPts val="0"/>
              </a:spcBef>
              <a:spcAft>
                <a:spcPts val="0"/>
              </a:spcAft>
              <a:buSzPts val="1080"/>
              <a:buChar char="-"/>
            </a:pPr>
            <a:r>
              <a:rPr lang="en-CA" dirty="0"/>
              <a:t>Screened NVS via interpreter with cousin- adequate literacy</a:t>
            </a:r>
            <a:endParaRPr dirty="0"/>
          </a:p>
          <a:p>
            <a:pPr marL="457200" lvl="0" indent="-282892" algn="l" rtl="0">
              <a:lnSpc>
                <a:spcPct val="100000"/>
              </a:lnSpc>
              <a:spcBef>
                <a:spcPts val="0"/>
              </a:spcBef>
              <a:spcAft>
                <a:spcPts val="0"/>
              </a:spcAft>
              <a:buSzPts val="1080"/>
              <a:buChar char="-"/>
            </a:pPr>
            <a:r>
              <a:rPr lang="en-CA" dirty="0"/>
              <a:t>Completed teaching with cousin and Shota with an interpreter present</a:t>
            </a:r>
            <a:endParaRPr dirty="0"/>
          </a:p>
          <a:p>
            <a:pPr marL="457200" lvl="0" indent="-282892" algn="l" rtl="0">
              <a:lnSpc>
                <a:spcPct val="100000"/>
              </a:lnSpc>
              <a:spcBef>
                <a:spcPts val="0"/>
              </a:spcBef>
              <a:spcAft>
                <a:spcPts val="0"/>
              </a:spcAft>
              <a:buSzPts val="1080"/>
              <a:buChar char="-"/>
            </a:pPr>
            <a:r>
              <a:rPr lang="en-CA" dirty="0"/>
              <a:t>Used teach back method, visual aids, medication calendar with symbols or translated information</a:t>
            </a:r>
            <a:endParaRPr dirty="0"/>
          </a:p>
          <a:p>
            <a:pPr marL="457200" lvl="0" indent="-282892" algn="l" rtl="0">
              <a:lnSpc>
                <a:spcPct val="100000"/>
              </a:lnSpc>
              <a:spcBef>
                <a:spcPts val="0"/>
              </a:spcBef>
              <a:spcAft>
                <a:spcPts val="0"/>
              </a:spcAft>
              <a:buSzPts val="1080"/>
              <a:buChar char="-"/>
            </a:pPr>
            <a:r>
              <a:rPr lang="en-CA" dirty="0"/>
              <a:t>Considered further neurocognitive/neuropsychological testing</a:t>
            </a:r>
            <a:endParaRPr dirty="0"/>
          </a:p>
          <a:p>
            <a:pPr marL="0" lvl="0" indent="0" algn="l" rtl="0">
              <a:lnSpc>
                <a:spcPct val="100000"/>
              </a:lnSpc>
              <a:spcBef>
                <a:spcPts val="0"/>
              </a:spcBef>
              <a:spcAft>
                <a:spcPts val="0"/>
              </a:spcAft>
              <a:buSzPts val="1400"/>
              <a:buNone/>
            </a:pPr>
            <a:endParaRPr dirty="0"/>
          </a:p>
        </p:txBody>
      </p:sp>
      <p:sp>
        <p:nvSpPr>
          <p:cNvPr id="447" name="Google Shape;447;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91440" lvl="0" indent="-68580" algn="l" rtl="0">
              <a:lnSpc>
                <a:spcPct val="90000"/>
              </a:lnSpc>
              <a:spcBef>
                <a:spcPts val="1400"/>
              </a:spcBef>
              <a:spcAft>
                <a:spcPts val="0"/>
              </a:spcAft>
              <a:buSzPts val="1080"/>
              <a:buChar char=" "/>
            </a:pPr>
            <a:r>
              <a:rPr lang="en-CA"/>
              <a:t>Kat:</a:t>
            </a:r>
            <a:endParaRPr/>
          </a:p>
          <a:p>
            <a:pPr marL="91440" lvl="0" indent="-68580" algn="l" rtl="0">
              <a:lnSpc>
                <a:spcPct val="90000"/>
              </a:lnSpc>
              <a:spcBef>
                <a:spcPts val="1400"/>
              </a:spcBef>
              <a:spcAft>
                <a:spcPts val="0"/>
              </a:spcAft>
              <a:buSzPts val="1080"/>
              <a:buChar char=" "/>
            </a:pPr>
            <a:r>
              <a:rPr lang="en-CA"/>
              <a:t> - Consider bias and need for screening regardless</a:t>
            </a:r>
            <a:endParaRPr/>
          </a:p>
          <a:p>
            <a:pPr marL="91440" lvl="0" indent="-68580" algn="l" rtl="0">
              <a:lnSpc>
                <a:spcPct val="90000"/>
              </a:lnSpc>
              <a:spcBef>
                <a:spcPts val="1400"/>
              </a:spcBef>
              <a:spcAft>
                <a:spcPts val="0"/>
              </a:spcAft>
              <a:buSzPts val="1080"/>
              <a:buChar char=" "/>
            </a:pPr>
            <a:r>
              <a:rPr lang="en-CA"/>
              <a:t>-Tailor education accordingly</a:t>
            </a:r>
            <a:endParaRPr/>
          </a:p>
          <a:p>
            <a:pPr marL="91440" lvl="0" indent="-68580" algn="l" rtl="0">
              <a:lnSpc>
                <a:spcPct val="90000"/>
              </a:lnSpc>
              <a:spcBef>
                <a:spcPts val="1400"/>
              </a:spcBef>
              <a:spcAft>
                <a:spcPts val="0"/>
              </a:spcAft>
              <a:buSzPts val="1080"/>
              <a:buChar char=" "/>
            </a:pPr>
            <a:r>
              <a:rPr lang="en-CA"/>
              <a:t>- Manage shame around literacy with sensitivity.</a:t>
            </a:r>
            <a:endParaRPr/>
          </a:p>
        </p:txBody>
      </p:sp>
      <p:sp>
        <p:nvSpPr>
          <p:cNvPr id="453" name="Google Shape;453;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Kat: </a:t>
            </a:r>
            <a:endParaRPr/>
          </a:p>
        </p:txBody>
      </p:sp>
      <p:sp>
        <p:nvSpPr>
          <p:cNvPr id="459" name="Google Shape;459;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Kat: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Our objectives today are threefold: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Firstly to make sure you all walk away a solid understanding of health literacy and why it’s important to screen in the transplant population. Secondly to walk you through some of the screening tools used to assess health literacy, and finally to highlight the significance and impact of health literacy screening as it relates specifically to our pediatric transplant patients and families.  </a:t>
            </a:r>
            <a:endParaRPr/>
          </a:p>
        </p:txBody>
      </p:sp>
      <p:sp>
        <p:nvSpPr>
          <p:cNvPr id="128" name="Google Shape;1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5" name="Google Shape;465;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1" name="Google Shape;471;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7" name="Google Shape;477;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Kat: </a:t>
            </a:r>
            <a:endParaRPr/>
          </a:p>
          <a:p>
            <a:pPr marL="0" lvl="0" indent="0" algn="l" rtl="0">
              <a:lnSpc>
                <a:spcPct val="100000"/>
              </a:lnSpc>
              <a:spcBef>
                <a:spcPts val="0"/>
              </a:spcBef>
              <a:spcAft>
                <a:spcPts val="0"/>
              </a:spcAft>
              <a:buSzPts val="1400"/>
              <a:buNone/>
            </a:pPr>
            <a:r>
              <a:rPr lang="en-CA"/>
              <a:t>Here’s a brief outline of our talk so you can stay on track with us, we’ll provide you with some background, introduce the tools commonly used for screening health literacy and share in greater detail the tool we use at BCCH, before walking your through our study and its implications for the program and pediatric transplant recipients. We’ll finish with some case examples to reflect upon and hopefully allow some time for questions/discussion. </a:t>
            </a:r>
            <a:endParaRPr/>
          </a:p>
        </p:txBody>
      </p:sp>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Kat: </a:t>
            </a:r>
            <a:endParaRPr/>
          </a:p>
          <a:p>
            <a:pPr marL="0" lvl="0" indent="0" algn="l" rtl="0">
              <a:lnSpc>
                <a:spcPct val="100000"/>
              </a:lnSpc>
              <a:spcBef>
                <a:spcPts val="0"/>
              </a:spcBef>
              <a:spcAft>
                <a:spcPts val="0"/>
              </a:spcAft>
              <a:buSzPts val="1400"/>
              <a:buNone/>
            </a:pPr>
            <a:r>
              <a:rPr lang="en-CA"/>
              <a:t>The best starting place we feel is to land at a definition for health literacy. The public health agency of canada states that health literacy is “the ability to access, understand, evaluate and communicate information as a way to promote, maintain and improve health in a variety of settings across the life course”. </a:t>
            </a:r>
            <a:endParaRPr/>
          </a:p>
        </p:txBody>
      </p:sp>
      <p:sp>
        <p:nvSpPr>
          <p:cNvPr id="140" name="Google Shape;14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CA"/>
              <a:t>Kat- </a:t>
            </a:r>
            <a:endParaRPr/>
          </a:p>
          <a:p>
            <a:pPr marL="0" marR="0" lvl="0" indent="0" algn="l" rtl="0">
              <a:lnSpc>
                <a:spcPct val="100000"/>
              </a:lnSpc>
              <a:spcBef>
                <a:spcPts val="0"/>
              </a:spcBef>
              <a:spcAft>
                <a:spcPts val="0"/>
              </a:spcAft>
              <a:buClr>
                <a:schemeClr val="dk1"/>
              </a:buClr>
              <a:buSzPts val="1200"/>
              <a:buFont typeface="Calibri"/>
              <a:buNone/>
            </a:pPr>
            <a:r>
              <a:rPr lang="en-CA"/>
              <a:t>So it should go without saying that optimizing health and wellness is a top priority for patients post solid organ transplantation. Low health literacy has important implications for health and wellness, and can lead to poor outcomes in solid organ transplant recipients. This slide is taken from a US study by Chisholm- Burns, Spivey &amp; Pickett and provides a visual representation of the way in which health literacy is formed and its relationship with the broader health context. On the Left you can see that socio-demographics such as age, income, culture, education level inform health literacy as does one’s access to health care, physical and mental health comorbidities, as well as physical and cognitive abilities (such as hearing, vision and verbal and/or neuro-cognitive ability and diagnoses). And from here health literacy impacts reciprocally a patient’s ability to navigate, access and utilize the health care system, the relationship with and between patient and health care providers, and their ability to self manage and adhere to their transplant care. Note that the support of caregivers and close support people also influence reciprocally the patient - which is especially true in pediatrics but also in adult care- people we care about influence and shape our understanding and values around health so also cannot be overlooked in thinking about health literacy. </a:t>
            </a:r>
            <a:endParaRPr/>
          </a:p>
          <a:p>
            <a:pPr marL="0" marR="0" lvl="0" indent="0" algn="l" rtl="0">
              <a:lnSpc>
                <a:spcPct val="100000"/>
              </a:lnSpc>
              <a:spcBef>
                <a:spcPts val="0"/>
              </a:spcBef>
              <a:spcAft>
                <a:spcPts val="0"/>
              </a:spcAft>
              <a:buClr>
                <a:schemeClr val="dk1"/>
              </a:buClr>
              <a:buSzPts val="1200"/>
              <a:buFont typeface="Calibri"/>
              <a:buNone/>
            </a:pPr>
            <a:r>
              <a:rPr lang="en-CA"/>
              <a:t>Above: Health Literacy Model in Transplantation (HeaL-T)🡪 to visually demonstrate the relationships among variable associated with health literacy </a:t>
            </a:r>
            <a:endParaRPr/>
          </a:p>
          <a:p>
            <a:pPr marL="0" lvl="0" indent="0" algn="l" rtl="0">
              <a:lnSpc>
                <a:spcPct val="100000"/>
              </a:lnSpc>
              <a:spcBef>
                <a:spcPts val="0"/>
              </a:spcBef>
              <a:spcAft>
                <a:spcPts val="0"/>
              </a:spcAft>
              <a:buSzPts val="1400"/>
              <a:buNone/>
            </a:pPr>
            <a:endParaRPr/>
          </a:p>
        </p:txBody>
      </p:sp>
      <p:sp>
        <p:nvSpPr>
          <p:cNvPr id="148" name="Google Shape;14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Kat: So Low literacy IS common. According to a study from the Public Health Agency of canada, an estimated 55% of adult canadians have below adequate health literacy. Studies of solid organ transplant recipients found that low literacy accounted for 9-72% of patients. </a:t>
            </a:r>
            <a:endParaRPr/>
          </a:p>
        </p:txBody>
      </p:sp>
      <p:sp>
        <p:nvSpPr>
          <p:cNvPr id="154" name="Google Shape;15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p53"/>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53"/>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53"/>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3"/>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3" name="Google Shape;23;p5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5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cxnSp>
        <p:nvCxnSpPr>
          <p:cNvPr id="26" name="Google Shape;26;p53"/>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
        <p:cNvGrpSpPr/>
        <p:nvPr/>
      </p:nvGrpSpPr>
      <p:grpSpPr>
        <a:xfrm>
          <a:off x="0" y="0"/>
          <a:ext cx="0" cy="0"/>
          <a:chOff x="0" y="0"/>
          <a:chExt cx="0" cy="0"/>
        </a:xfrm>
      </p:grpSpPr>
      <p:sp>
        <p:nvSpPr>
          <p:cNvPr id="88" name="Google Shape;88;p6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62"/>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0" name="Google Shape;90;p6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6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6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63"/>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63"/>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63"/>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63"/>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8" name="Google Shape;98;p6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6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6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5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4"/>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0" name="Google Shape;30;p5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3"/>
        <p:cNvGrpSpPr/>
        <p:nvPr/>
      </p:nvGrpSpPr>
      <p:grpSpPr>
        <a:xfrm>
          <a:off x="0" y="0"/>
          <a:ext cx="0" cy="0"/>
          <a:chOff x="0" y="0"/>
          <a:chExt cx="0" cy="0"/>
        </a:xfrm>
      </p:grpSpPr>
      <p:sp>
        <p:nvSpPr>
          <p:cNvPr id="34" name="Google Shape;34;p5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5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5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39"/>
        <p:cNvGrpSpPr/>
        <p:nvPr/>
      </p:nvGrpSpPr>
      <p:grpSpPr>
        <a:xfrm>
          <a:off x="0" y="0"/>
          <a:ext cx="0" cy="0"/>
          <a:chOff x="0" y="0"/>
          <a:chExt cx="0" cy="0"/>
        </a:xfrm>
      </p:grpSpPr>
      <p:sp>
        <p:nvSpPr>
          <p:cNvPr id="40" name="Google Shape;40;p56"/>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56"/>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56"/>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6"/>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44" name="Google Shape;44;p5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5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5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cxnSp>
        <p:nvCxnSpPr>
          <p:cNvPr id="47" name="Google Shape;47;p56"/>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5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57"/>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1" name="Google Shape;51;p57"/>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2" name="Google Shape;52;p5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sp>
        <p:nvSpPr>
          <p:cNvPr id="56" name="Google Shape;56;p5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8"/>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8" name="Google Shape;58;p58"/>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9" name="Google Shape;59;p58"/>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0" name="Google Shape;60;p58"/>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1" name="Google Shape;61;p5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5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5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5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5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9"/>
        <p:cNvGrpSpPr/>
        <p:nvPr/>
      </p:nvGrpSpPr>
      <p:grpSpPr>
        <a:xfrm>
          <a:off x="0" y="0"/>
          <a:ext cx="0" cy="0"/>
          <a:chOff x="0" y="0"/>
          <a:chExt cx="0" cy="0"/>
        </a:xfrm>
      </p:grpSpPr>
      <p:sp>
        <p:nvSpPr>
          <p:cNvPr id="70" name="Google Shape;70;p60"/>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60"/>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60"/>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60"/>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4" name="Google Shape;74;p60"/>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5" name="Google Shape;75;p60"/>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60"/>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6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8"/>
        <p:cNvGrpSpPr/>
        <p:nvPr/>
      </p:nvGrpSpPr>
      <p:grpSpPr>
        <a:xfrm>
          <a:off x="0" y="0"/>
          <a:ext cx="0" cy="0"/>
          <a:chOff x="0" y="0"/>
          <a:chExt cx="0" cy="0"/>
        </a:xfrm>
      </p:grpSpPr>
      <p:sp>
        <p:nvSpPr>
          <p:cNvPr id="79" name="Google Shape;79;p61"/>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61"/>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61"/>
          <p:cNvSpPr txBox="1">
            <a:spLocks noGrp="1"/>
          </p:cNvSpPr>
          <p:nvPr>
            <p:ph type="title"/>
          </p:nvPr>
        </p:nvSpPr>
        <p:spPr>
          <a:xfrm>
            <a:off x="1097280" y="5074920"/>
            <a:ext cx="10113264"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61"/>
          <p:cNvSpPr>
            <a:spLocks noGrp="1"/>
          </p:cNvSpPr>
          <p:nvPr>
            <p:ph type="pic" idx="2"/>
          </p:nvPr>
        </p:nvSpPr>
        <p:spPr>
          <a:xfrm>
            <a:off x="15" y="0"/>
            <a:ext cx="12191985" cy="4915076"/>
          </a:xfrm>
          <a:prstGeom prst="rect">
            <a:avLst/>
          </a:prstGeom>
          <a:noFill/>
          <a:ln>
            <a:noFill/>
          </a:ln>
        </p:spPr>
      </p:sp>
      <p:sp>
        <p:nvSpPr>
          <p:cNvPr id="83" name="Google Shape;83;p61"/>
          <p:cNvSpPr txBox="1">
            <a:spLocks noGrp="1"/>
          </p:cNvSpPr>
          <p:nvPr>
            <p:ph type="body" idx="1"/>
          </p:nvPr>
        </p:nvSpPr>
        <p:spPr>
          <a:xfrm>
            <a:off x="1097280" y="5907023"/>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4" name="Google Shape;84;p6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6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6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2"/>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52"/>
          <p:cNvSpPr/>
          <p:nvPr/>
        </p:nvSpPr>
        <p:spPr>
          <a:xfrm>
            <a:off x="0" y="633431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5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52"/>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5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5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5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cxnSp>
        <p:nvCxnSpPr>
          <p:cNvPr id="17" name="Google Shape;17;p52"/>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cbi.nlm.nih.gov/pmc/articles/PMC717778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cbi.nlm.nih.gov/pmc/articles/PMC717778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www.ncbi.nlm.nih.gov/pmc/articles/PMC6229143/"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ncbi.nlm.nih.gov/pmc/articles/PMC6229143/"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researchgate.net/figure/The-Newest-Vital-Sign-NVS-screening-instrument-for-health-literacy-The-Newest-Vital_fig1_51106767"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ahrq.gov/health-literacy/improve/precautions/toolkit.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s://www.ahrq.gov/health-literacy/patient-education/pemat.html" TargetMode="External"/><Relationship Id="rId4" Type="http://schemas.openxmlformats.org/officeDocument/2006/relationships/image" Target="../media/image12.jp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itVfXqqpW0Q"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Kathryn.Haubrich@cw.bc.ca"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hyperlink" Target="mailto:katherine.broad@cw.bc.ca" TargetMode="External"/><Relationship Id="rId4" Type="http://schemas.openxmlformats.org/officeDocument/2006/relationships/hyperlink" Target="mailto:kathryn.haubrich@cw.bc.ca"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ncbi.nlm.nih.gov/pmc/articles/PMC6229143/"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ncbi.nlm.nih.gov/pmc/articles/PMC6229143/"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62626"/>
              </a:buClr>
              <a:buSzPts val="8000"/>
              <a:buFont typeface="Calibri"/>
              <a:buNone/>
            </a:pPr>
            <a:r>
              <a:rPr lang="en-CA"/>
              <a:t>Health Literacy in the </a:t>
            </a:r>
            <a:br>
              <a:rPr lang="en-CA"/>
            </a:br>
            <a:r>
              <a:rPr lang="en-CA"/>
              <a:t>Pediatric Transplant Population</a:t>
            </a:r>
            <a:endParaRPr/>
          </a:p>
        </p:txBody>
      </p:sp>
      <p:sp>
        <p:nvSpPr>
          <p:cNvPr id="106" name="Google Shape;106;p1"/>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SzPct val="100000"/>
              <a:buNone/>
            </a:pPr>
            <a:r>
              <a:rPr lang="en-CA" b="1"/>
              <a:t>KAT BROAD</a:t>
            </a:r>
            <a:r>
              <a:rPr lang="en-CA"/>
              <a:t>, MSW &amp; </a:t>
            </a:r>
            <a:r>
              <a:rPr lang="en-CA" b="1"/>
              <a:t>DR. KATIE HAUBRICH</a:t>
            </a:r>
            <a:r>
              <a:rPr lang="en-CA"/>
              <a:t>, PHARMD</a:t>
            </a:r>
            <a:endParaRPr/>
          </a:p>
          <a:p>
            <a:pPr marL="0" lvl="0" indent="0" algn="l" rtl="0">
              <a:lnSpc>
                <a:spcPct val="90000"/>
              </a:lnSpc>
              <a:spcBef>
                <a:spcPts val="1400"/>
              </a:spcBef>
              <a:spcAft>
                <a:spcPts val="0"/>
              </a:spcAft>
              <a:buSzPct val="100000"/>
              <a:buNone/>
            </a:pPr>
            <a:r>
              <a:rPr lang="en-CA"/>
              <a:t>BC TRANSPLANT EDUCATION DAYS</a:t>
            </a:r>
            <a:endParaRPr/>
          </a:p>
          <a:p>
            <a:pPr marL="0" lvl="0" indent="0" algn="l" rtl="0">
              <a:lnSpc>
                <a:spcPct val="90000"/>
              </a:lnSpc>
              <a:spcBef>
                <a:spcPts val="1400"/>
              </a:spcBef>
              <a:spcAft>
                <a:spcPts val="0"/>
              </a:spcAft>
              <a:buSzPct val="100000"/>
              <a:buNone/>
            </a:pPr>
            <a:r>
              <a:rPr lang="en-CA"/>
              <a:t>OCTOBER 24</a:t>
            </a:r>
            <a:r>
              <a:rPr lang="en-CA" baseline="30000"/>
              <a:t>TH</a:t>
            </a:r>
            <a:r>
              <a:rPr lang="en-CA"/>
              <a:t>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CA"/>
              <a:t>Background</a:t>
            </a:r>
            <a:endParaRPr/>
          </a:p>
        </p:txBody>
      </p:sp>
      <p:sp>
        <p:nvSpPr>
          <p:cNvPr id="164" name="Google Shape;164;p10"/>
          <p:cNvSpPr txBox="1">
            <a:spLocks noGrp="1"/>
          </p:cNvSpPr>
          <p:nvPr>
            <p:ph type="body" idx="1"/>
          </p:nvPr>
        </p:nvSpPr>
        <p:spPr>
          <a:xfrm>
            <a:off x="1097280" y="1905000"/>
            <a:ext cx="10058400" cy="3964094"/>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3200"/>
              <a:buNone/>
            </a:pPr>
            <a:r>
              <a:rPr lang="en-CA" sz="3200" b="1" dirty="0"/>
              <a:t>Intuitively assessing health literacy is difficult:</a:t>
            </a:r>
            <a:endParaRPr sz="2400" b="1" dirty="0"/>
          </a:p>
          <a:p>
            <a:pPr marL="91440" lvl="0" indent="-91440" algn="l" rtl="0">
              <a:lnSpc>
                <a:spcPct val="90000"/>
              </a:lnSpc>
              <a:spcBef>
                <a:spcPts val="1400"/>
              </a:spcBef>
              <a:spcAft>
                <a:spcPts val="0"/>
              </a:spcAft>
              <a:buSzPts val="2400"/>
              <a:buFont typeface="Arial"/>
              <a:buChar char="•"/>
            </a:pPr>
            <a:r>
              <a:rPr lang="en-CA" sz="2400" dirty="0"/>
              <a:t> Limited health literacy may not be obvious in conversation with patients or families</a:t>
            </a:r>
          </a:p>
          <a:p>
            <a:pPr marL="0" lvl="0" indent="0" algn="l" rtl="0">
              <a:lnSpc>
                <a:spcPct val="90000"/>
              </a:lnSpc>
              <a:spcBef>
                <a:spcPts val="1400"/>
              </a:spcBef>
              <a:spcAft>
                <a:spcPts val="0"/>
              </a:spcAft>
              <a:buSzPts val="2400"/>
              <a:buNone/>
            </a:pPr>
            <a:endParaRPr sz="1000" dirty="0"/>
          </a:p>
          <a:p>
            <a:pPr marL="91440" lvl="0" indent="-91440" algn="l" rtl="0">
              <a:lnSpc>
                <a:spcPct val="90000"/>
              </a:lnSpc>
              <a:spcBef>
                <a:spcPts val="1400"/>
              </a:spcBef>
              <a:spcAft>
                <a:spcPts val="0"/>
              </a:spcAft>
              <a:buSzPts val="2400"/>
              <a:buFont typeface="Arial"/>
              <a:buChar char="•"/>
            </a:pPr>
            <a:r>
              <a:rPr lang="en-CA" sz="2400" dirty="0"/>
              <a:t>Education level is a poor proxy for health literacy</a:t>
            </a:r>
            <a:endParaRPr lang="en-CA" dirty="0"/>
          </a:p>
          <a:p>
            <a:pPr marL="91440" lvl="0" indent="-91440" algn="l" rtl="0">
              <a:lnSpc>
                <a:spcPct val="90000"/>
              </a:lnSpc>
              <a:spcBef>
                <a:spcPts val="1400"/>
              </a:spcBef>
              <a:spcAft>
                <a:spcPts val="0"/>
              </a:spcAft>
              <a:buSzPts val="2400"/>
              <a:buFont typeface="Arial"/>
              <a:buChar char="•"/>
            </a:pPr>
            <a:endParaRPr sz="1000" dirty="0"/>
          </a:p>
          <a:p>
            <a:pPr marL="91440" lvl="0" indent="-91440" algn="l" rtl="0">
              <a:lnSpc>
                <a:spcPct val="90000"/>
              </a:lnSpc>
              <a:spcBef>
                <a:spcPts val="1400"/>
              </a:spcBef>
              <a:spcAft>
                <a:spcPts val="0"/>
              </a:spcAft>
              <a:buSzPts val="2400"/>
              <a:buFont typeface="Arial"/>
              <a:buChar char="•"/>
            </a:pPr>
            <a:r>
              <a:rPr lang="en-CA" sz="2400" dirty="0"/>
              <a:t> Healthcare providers are poor predictors of their own patient’s health literacy</a:t>
            </a:r>
            <a:endParaRPr dirty="0"/>
          </a:p>
          <a:p>
            <a:pPr marL="384048" lvl="1" indent="-182880" algn="l" rtl="0">
              <a:lnSpc>
                <a:spcPct val="90000"/>
              </a:lnSpc>
              <a:spcBef>
                <a:spcPts val="400"/>
              </a:spcBef>
              <a:spcAft>
                <a:spcPts val="0"/>
              </a:spcAft>
              <a:buSzPts val="2200"/>
              <a:buFont typeface="Arial"/>
              <a:buChar char="•"/>
            </a:pPr>
            <a:r>
              <a:rPr lang="en-CA" sz="2200" dirty="0"/>
              <a:t>Typically OVER-estimate the literacy levels of their patients</a:t>
            </a:r>
            <a:endParaRPr dirty="0"/>
          </a:p>
          <a:p>
            <a:pPr marL="457200" lvl="1" indent="0" algn="l" rtl="0">
              <a:lnSpc>
                <a:spcPct val="90000"/>
              </a:lnSpc>
              <a:spcBef>
                <a:spcPts val="600"/>
              </a:spcBef>
              <a:spcAft>
                <a:spcPts val="0"/>
              </a:spcAft>
              <a:buSzPts val="1800"/>
              <a:buNone/>
            </a:pPr>
            <a:endParaRPr dirty="0"/>
          </a:p>
          <a:p>
            <a:pPr marL="91440" lvl="0" indent="0" algn="l" rtl="0">
              <a:lnSpc>
                <a:spcPct val="90000"/>
              </a:lnSpc>
              <a:spcBef>
                <a:spcPts val="1600"/>
              </a:spcBef>
              <a:spcAft>
                <a:spcPts val="0"/>
              </a:spcAft>
              <a:buSzPts val="2000"/>
              <a:buNone/>
            </a:pPr>
            <a:endParaRPr dirty="0"/>
          </a:p>
        </p:txBody>
      </p:sp>
      <p:sp>
        <p:nvSpPr>
          <p:cNvPr id="165" name="Google Shape;165;p10"/>
          <p:cNvSpPr txBox="1"/>
          <p:nvPr/>
        </p:nvSpPr>
        <p:spPr>
          <a:xfrm>
            <a:off x="6646127" y="6391275"/>
            <a:ext cx="554587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Int J Environ Res Public Health</a:t>
            </a:r>
            <a:r>
              <a:rPr lang="en-CA" sz="1800" b="0" i="0" u="none" strike="noStrike" cap="none">
                <a:solidFill>
                  <a:schemeClr val="dk1"/>
                </a:solidFill>
                <a:latin typeface="Calibri"/>
                <a:ea typeface="Calibri"/>
                <a:cs typeface="Calibri"/>
                <a:sym typeface="Calibri"/>
              </a:rPr>
              <a:t>. 2020 Apr; 17(7): 2372.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r>
              <a:rPr lang="en-CA" sz="4600"/>
              <a:t>2020 SR: Agreement between Patients’ &amp; HCP Assessment of Patients’ Health Literacy</a:t>
            </a:r>
            <a:br>
              <a:rPr lang="en-CA"/>
            </a:br>
            <a:endParaRPr/>
          </a:p>
        </p:txBody>
      </p:sp>
      <p:graphicFrame>
        <p:nvGraphicFramePr>
          <p:cNvPr id="172" name="Google Shape;172;p11"/>
          <p:cNvGraphicFramePr/>
          <p:nvPr/>
        </p:nvGraphicFramePr>
        <p:xfrm>
          <a:off x="531542" y="1249394"/>
          <a:ext cx="11128900" cy="5075335"/>
        </p:xfrm>
        <a:graphic>
          <a:graphicData uri="http://schemas.openxmlformats.org/drawingml/2006/table">
            <a:tbl>
              <a:tblPr firstRow="1" bandRow="1">
                <a:noFill/>
                <a:tableStyleId>{6CF17373-8225-460F-9137-3885E7AAF07B}</a:tableStyleId>
              </a:tblPr>
              <a:tblGrid>
                <a:gridCol w="3380225">
                  <a:extLst>
                    <a:ext uri="{9D8B030D-6E8A-4147-A177-3AD203B41FA5}">
                      <a16:colId xmlns:a16="http://schemas.microsoft.com/office/drawing/2014/main" val="20000"/>
                    </a:ext>
                  </a:extLst>
                </a:gridCol>
                <a:gridCol w="2675650">
                  <a:extLst>
                    <a:ext uri="{9D8B030D-6E8A-4147-A177-3AD203B41FA5}">
                      <a16:colId xmlns:a16="http://schemas.microsoft.com/office/drawing/2014/main" val="20001"/>
                    </a:ext>
                  </a:extLst>
                </a:gridCol>
                <a:gridCol w="2654250">
                  <a:extLst>
                    <a:ext uri="{9D8B030D-6E8A-4147-A177-3AD203B41FA5}">
                      <a16:colId xmlns:a16="http://schemas.microsoft.com/office/drawing/2014/main" val="20002"/>
                    </a:ext>
                  </a:extLst>
                </a:gridCol>
                <a:gridCol w="2418775">
                  <a:extLst>
                    <a:ext uri="{9D8B030D-6E8A-4147-A177-3AD203B41FA5}">
                      <a16:colId xmlns:a16="http://schemas.microsoft.com/office/drawing/2014/main" val="20003"/>
                    </a:ext>
                  </a:extLst>
                </a:gridCol>
              </a:tblGrid>
              <a:tr h="447175">
                <a:tc>
                  <a:txBody>
                    <a:bodyPr/>
                    <a:lstStyle/>
                    <a:p>
                      <a:pPr marL="0" marR="0" lvl="0" indent="0" algn="l" rtl="0">
                        <a:lnSpc>
                          <a:spcPct val="100000"/>
                        </a:lnSpc>
                        <a:spcBef>
                          <a:spcPts val="0"/>
                        </a:spcBef>
                        <a:spcAft>
                          <a:spcPts val="0"/>
                        </a:spcAft>
                        <a:buClr>
                          <a:srgbClr val="000000"/>
                        </a:buClr>
                        <a:buSzPts val="2400"/>
                        <a:buFont typeface="Arial"/>
                        <a:buNone/>
                      </a:pPr>
                      <a:r>
                        <a:rPr lang="en-CA" sz="2400" u="none" strike="noStrike" cap="none"/>
                        <a:t>Study</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CA" sz="2400" u="none" strike="noStrike" cap="none"/>
                        <a:t>Overestimation</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CA" sz="2400" u="none" strike="noStrike" cap="none"/>
                        <a:t>Underestimation</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CA" sz="2400" u="none" strike="noStrike" cap="none"/>
                        <a:t>Kappa Statistic</a:t>
                      </a:r>
                      <a:endParaRPr sz="2400" u="none" strike="noStrike" cap="none"/>
                    </a:p>
                  </a:txBody>
                  <a:tcPr marL="91450" marR="91450" marT="45725" marB="45725"/>
                </a:tc>
                <a:extLst>
                  <a:ext uri="{0D108BD9-81ED-4DB2-BD59-A6C34878D82A}">
                    <a16:rowId xmlns:a16="http://schemas.microsoft.com/office/drawing/2014/main" val="10000"/>
                  </a:ext>
                </a:extLst>
              </a:tr>
              <a:tr h="804925">
                <a:tc>
                  <a:txBody>
                    <a:bodyPr/>
                    <a:lstStyle/>
                    <a:p>
                      <a:pPr marL="0" marR="0" lvl="0" indent="0" algn="l" rtl="0">
                        <a:lnSpc>
                          <a:spcPct val="100000"/>
                        </a:lnSpc>
                        <a:spcBef>
                          <a:spcPts val="0"/>
                        </a:spcBef>
                        <a:spcAft>
                          <a:spcPts val="0"/>
                        </a:spcAft>
                        <a:buClr>
                          <a:srgbClr val="000000"/>
                        </a:buClr>
                        <a:buSzPts val="2400"/>
                        <a:buFont typeface="Arial"/>
                        <a:buNone/>
                      </a:pPr>
                      <a:r>
                        <a:rPr lang="en-CA" sz="2400" b="0" i="0" u="none" strike="noStrike" cap="none">
                          <a:solidFill>
                            <a:schemeClr val="dk1"/>
                          </a:solidFill>
                          <a:latin typeface="Calibri"/>
                          <a:ea typeface="Calibri"/>
                          <a:cs typeface="Calibri"/>
                          <a:sym typeface="Calibri"/>
                        </a:rPr>
                        <a:t>Dickens et al. 2013</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CA" sz="2400" b="0" i="0" u="none" strike="noStrike" cap="none">
                          <a:solidFill>
                            <a:schemeClr val="dk1"/>
                          </a:solidFill>
                          <a:latin typeface="Calibri"/>
                          <a:ea typeface="Calibri"/>
                          <a:cs typeface="Calibri"/>
                          <a:sym typeface="Calibri"/>
                        </a:rPr>
                        <a:t>22%</a:t>
                      </a:r>
                      <a:endParaRPr sz="2400" b="1"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CA" sz="2400" b="0" u="none" strike="noStrike" cap="none"/>
                        <a:t>Not reported</a:t>
                      </a:r>
                      <a:endParaRPr sz="2400" b="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2400"/>
                        <a:buFont typeface="Calibri"/>
                        <a:buNone/>
                      </a:pPr>
                      <a:r>
                        <a:rPr lang="en-CA" sz="2400" b="0" i="0" u="none" strike="noStrike" cap="none">
                          <a:solidFill>
                            <a:schemeClr val="dk1"/>
                          </a:solidFill>
                          <a:latin typeface="Calibri"/>
                          <a:ea typeface="Calibri"/>
                          <a:cs typeface="Calibri"/>
                          <a:sym typeface="Calibri"/>
                        </a:rPr>
                        <a:t>κ = 0.09</a:t>
                      </a:r>
                      <a:endParaRPr sz="2400" b="0" u="none" strike="noStrike" cap="none"/>
                    </a:p>
                    <a:p>
                      <a:pPr marL="0" marR="0" lvl="0" indent="0" algn="l" rtl="0">
                        <a:lnSpc>
                          <a:spcPct val="100000"/>
                        </a:lnSpc>
                        <a:spcBef>
                          <a:spcPts val="0"/>
                        </a:spcBef>
                        <a:spcAft>
                          <a:spcPts val="0"/>
                        </a:spcAft>
                        <a:buClr>
                          <a:srgbClr val="000000"/>
                        </a:buClr>
                        <a:buSzPts val="2400"/>
                        <a:buFont typeface="Arial"/>
                        <a:buNone/>
                      </a:pPr>
                      <a:endParaRPr sz="2400" b="1" u="none" strike="noStrike" cap="none"/>
                    </a:p>
                  </a:txBody>
                  <a:tcPr marL="91450" marR="91450" marT="45725" marB="45725"/>
                </a:tc>
                <a:extLst>
                  <a:ext uri="{0D108BD9-81ED-4DB2-BD59-A6C34878D82A}">
                    <a16:rowId xmlns:a16="http://schemas.microsoft.com/office/drawing/2014/main" val="10001"/>
                  </a:ext>
                </a:extLst>
              </a:tr>
              <a:tr h="804925">
                <a:tc>
                  <a:txBody>
                    <a:bodyPr/>
                    <a:lstStyle/>
                    <a:p>
                      <a:pPr marL="0" marR="0" lvl="0" indent="0" algn="l" rtl="0">
                        <a:lnSpc>
                          <a:spcPct val="100000"/>
                        </a:lnSpc>
                        <a:spcBef>
                          <a:spcPts val="0"/>
                        </a:spcBef>
                        <a:spcAft>
                          <a:spcPts val="0"/>
                        </a:spcAft>
                        <a:buClr>
                          <a:srgbClr val="000000"/>
                        </a:buClr>
                        <a:buSzPts val="2400"/>
                        <a:buFont typeface="Arial"/>
                        <a:buNone/>
                      </a:pPr>
                      <a:r>
                        <a:rPr lang="en-CA" sz="2400" b="0" i="0" u="none" strike="noStrike" cap="none">
                          <a:solidFill>
                            <a:schemeClr val="dk1"/>
                          </a:solidFill>
                          <a:latin typeface="Calibri"/>
                          <a:ea typeface="Calibri"/>
                          <a:cs typeface="Calibri"/>
                          <a:sym typeface="Calibri"/>
                        </a:rPr>
                        <a:t>Kelly &amp; Haidet 2007</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CA" sz="2400" b="0" i="0" u="none" strike="noStrike" cap="none">
                          <a:solidFill>
                            <a:schemeClr val="dk1"/>
                          </a:solidFill>
                          <a:latin typeface="Calibri"/>
                          <a:ea typeface="Calibri"/>
                          <a:cs typeface="Calibri"/>
                          <a:sym typeface="Calibri"/>
                        </a:rPr>
                        <a:t>25%</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CA" sz="2400" u="none" strike="noStrike" cap="none"/>
                        <a:t>15%</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2400"/>
                        <a:buFont typeface="Calibri"/>
                        <a:buNone/>
                      </a:pPr>
                      <a:r>
                        <a:rPr lang="en-CA" sz="2400" b="0" i="0" u="none" strike="noStrike" cap="none">
                          <a:solidFill>
                            <a:schemeClr val="dk1"/>
                          </a:solidFill>
                          <a:latin typeface="Calibri"/>
                          <a:ea typeface="Calibri"/>
                          <a:cs typeface="Calibri"/>
                          <a:sym typeface="Calibri"/>
                        </a:rPr>
                        <a:t>κ = 0.19 </a:t>
                      </a:r>
                      <a:endParaRPr sz="2400" u="none" strike="noStrike" cap="none"/>
                    </a:p>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91450" marR="91450" marT="45725" marB="45725"/>
                </a:tc>
                <a:extLst>
                  <a:ext uri="{0D108BD9-81ED-4DB2-BD59-A6C34878D82A}">
                    <a16:rowId xmlns:a16="http://schemas.microsoft.com/office/drawing/2014/main" val="10002"/>
                  </a:ext>
                </a:extLst>
              </a:tr>
              <a:tr h="804925">
                <a:tc>
                  <a:txBody>
                    <a:bodyPr/>
                    <a:lstStyle/>
                    <a:p>
                      <a:pPr marL="0" marR="0" lvl="0" indent="0" algn="l" rtl="0">
                        <a:lnSpc>
                          <a:spcPct val="100000"/>
                        </a:lnSpc>
                        <a:spcBef>
                          <a:spcPts val="0"/>
                        </a:spcBef>
                        <a:spcAft>
                          <a:spcPts val="0"/>
                        </a:spcAft>
                        <a:buClr>
                          <a:srgbClr val="000000"/>
                        </a:buClr>
                        <a:buSzPts val="2400"/>
                        <a:buFont typeface="Arial"/>
                        <a:buNone/>
                      </a:pPr>
                      <a:r>
                        <a:rPr lang="en-CA" sz="2400" b="0" i="0" u="none" strike="noStrike" cap="none">
                          <a:solidFill>
                            <a:schemeClr val="dk1"/>
                          </a:solidFill>
                          <a:latin typeface="Calibri"/>
                          <a:ea typeface="Calibri"/>
                          <a:cs typeface="Calibri"/>
                          <a:sym typeface="Calibri"/>
                        </a:rPr>
                        <a:t>Lindau et al. 2006</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2400"/>
                        <a:buFont typeface="Calibri"/>
                        <a:buNone/>
                      </a:pPr>
                      <a:r>
                        <a:rPr lang="en-CA" sz="2400" u="none" strike="noStrike" cap="none"/>
                        <a:t>Not reported</a:t>
                      </a:r>
                      <a:endParaRPr sz="2400" u="none" strike="noStrike" cap="none"/>
                    </a:p>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2400"/>
                        <a:buFont typeface="Calibri"/>
                        <a:buNone/>
                      </a:pPr>
                      <a:r>
                        <a:rPr lang="en-CA" sz="2400" u="none" strike="noStrike" cap="none"/>
                        <a:t>Not reported</a:t>
                      </a:r>
                      <a:endParaRPr sz="2400" u="none" strike="noStrike" cap="none"/>
                    </a:p>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2400"/>
                        <a:buFont typeface="Calibri"/>
                        <a:buNone/>
                      </a:pPr>
                      <a:r>
                        <a:rPr lang="en-CA" sz="2400" b="0" i="0" u="none" strike="noStrike" cap="none">
                          <a:solidFill>
                            <a:schemeClr val="dk1"/>
                          </a:solidFill>
                          <a:latin typeface="Calibri"/>
                          <a:ea typeface="Calibri"/>
                          <a:cs typeface="Calibri"/>
                          <a:sym typeface="Calibri"/>
                        </a:rPr>
                        <a:t>κ = 0.43 </a:t>
                      </a:r>
                      <a:endParaRPr sz="2400" u="none" strike="noStrike" cap="none"/>
                    </a:p>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91450" marR="91450" marT="45725" marB="45725"/>
                </a:tc>
                <a:extLst>
                  <a:ext uri="{0D108BD9-81ED-4DB2-BD59-A6C34878D82A}">
                    <a16:rowId xmlns:a16="http://schemas.microsoft.com/office/drawing/2014/main" val="10003"/>
                  </a:ext>
                </a:extLst>
              </a:tr>
              <a:tr h="503275">
                <a:tc>
                  <a:txBody>
                    <a:bodyPr/>
                    <a:lstStyle/>
                    <a:p>
                      <a:pPr marL="0" marR="0" lvl="0" indent="0" algn="l" rtl="0">
                        <a:lnSpc>
                          <a:spcPct val="100000"/>
                        </a:lnSpc>
                        <a:spcBef>
                          <a:spcPts val="0"/>
                        </a:spcBef>
                        <a:spcAft>
                          <a:spcPts val="0"/>
                        </a:spcAft>
                        <a:buClr>
                          <a:srgbClr val="000000"/>
                        </a:buClr>
                        <a:buSzPts val="2400"/>
                        <a:buFont typeface="Arial"/>
                        <a:buNone/>
                      </a:pPr>
                      <a:r>
                        <a:rPr lang="en-CA" sz="2400" b="0" i="0" u="none" strike="noStrike" cap="none">
                          <a:solidFill>
                            <a:schemeClr val="dk1"/>
                          </a:solidFill>
                          <a:latin typeface="Calibri"/>
                          <a:ea typeface="Calibri"/>
                          <a:cs typeface="Calibri"/>
                          <a:sym typeface="Calibri"/>
                        </a:rPr>
                        <a:t>Rogers et al. 2006</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CA" sz="2400" b="0" i="0" u="none" strike="noStrike" cap="none">
                          <a:solidFill>
                            <a:schemeClr val="dk1"/>
                          </a:solidFill>
                          <a:latin typeface="Calibri"/>
                          <a:ea typeface="Calibri"/>
                          <a:cs typeface="Calibri"/>
                          <a:sym typeface="Calibri"/>
                        </a:rPr>
                        <a:t>53%</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CA" sz="2400" u="none" strike="noStrike" cap="none"/>
                        <a:t>25%</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CA" sz="2400" u="none" strike="noStrike" cap="none"/>
                        <a:t>Not reported</a:t>
                      </a:r>
                      <a:endParaRPr sz="2400" u="none" strike="noStrike" cap="none"/>
                    </a:p>
                  </a:txBody>
                  <a:tcPr marL="91450" marR="91450" marT="45725" marB="45725"/>
                </a:tc>
                <a:extLst>
                  <a:ext uri="{0D108BD9-81ED-4DB2-BD59-A6C34878D82A}">
                    <a16:rowId xmlns:a16="http://schemas.microsoft.com/office/drawing/2014/main" val="10004"/>
                  </a:ext>
                </a:extLst>
              </a:tr>
              <a:tr h="804925">
                <a:tc>
                  <a:txBody>
                    <a:bodyPr/>
                    <a:lstStyle/>
                    <a:p>
                      <a:pPr marL="0" marR="0" lvl="0" indent="0" algn="l" rtl="0">
                        <a:lnSpc>
                          <a:spcPct val="100000"/>
                        </a:lnSpc>
                        <a:spcBef>
                          <a:spcPts val="0"/>
                        </a:spcBef>
                        <a:spcAft>
                          <a:spcPts val="0"/>
                        </a:spcAft>
                        <a:buClr>
                          <a:srgbClr val="000000"/>
                        </a:buClr>
                        <a:buSzPts val="2400"/>
                        <a:buFont typeface="Arial"/>
                        <a:buNone/>
                      </a:pPr>
                      <a:r>
                        <a:rPr lang="en-CA" sz="2400" b="0" i="0" u="none" strike="noStrike" cap="none">
                          <a:solidFill>
                            <a:schemeClr val="dk1"/>
                          </a:solidFill>
                          <a:latin typeface="Calibri"/>
                          <a:ea typeface="Calibri"/>
                          <a:cs typeface="Calibri"/>
                          <a:sym typeface="Calibri"/>
                        </a:rPr>
                        <a:t>Storms et al. 2019</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CA" sz="2400" b="0" i="0" u="none" strike="noStrike" cap="none">
                          <a:solidFill>
                            <a:schemeClr val="dk1"/>
                          </a:solidFill>
                          <a:latin typeface="Calibri"/>
                          <a:ea typeface="Calibri"/>
                          <a:cs typeface="Calibri"/>
                          <a:sym typeface="Calibri"/>
                        </a:rPr>
                        <a:t>34%</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CA" sz="2400" u="none" strike="noStrike" cap="none"/>
                        <a:t>5%</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2400"/>
                        <a:buFont typeface="Calibri"/>
                        <a:buNone/>
                      </a:pPr>
                      <a:r>
                        <a:rPr lang="en-CA" sz="2400" b="0" i="0" u="none" strike="noStrike" cap="none">
                          <a:solidFill>
                            <a:schemeClr val="dk1"/>
                          </a:solidFill>
                          <a:latin typeface="Calibri"/>
                          <a:ea typeface="Calibri"/>
                          <a:cs typeface="Calibri"/>
                          <a:sym typeface="Calibri"/>
                        </a:rPr>
                        <a:t>κ = 0.033</a:t>
                      </a:r>
                      <a:endParaRPr sz="2400" u="none" strike="noStrike" cap="none"/>
                    </a:p>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91450" marR="91450" marT="45725" marB="45725"/>
                </a:tc>
                <a:extLst>
                  <a:ext uri="{0D108BD9-81ED-4DB2-BD59-A6C34878D82A}">
                    <a16:rowId xmlns:a16="http://schemas.microsoft.com/office/drawing/2014/main" val="10005"/>
                  </a:ext>
                </a:extLst>
              </a:tr>
              <a:tr h="804925">
                <a:tc>
                  <a:txBody>
                    <a:bodyPr/>
                    <a:lstStyle/>
                    <a:p>
                      <a:pPr marL="0" marR="0" lvl="0" indent="0" algn="l" rtl="0">
                        <a:lnSpc>
                          <a:spcPct val="100000"/>
                        </a:lnSpc>
                        <a:spcBef>
                          <a:spcPts val="0"/>
                        </a:spcBef>
                        <a:spcAft>
                          <a:spcPts val="0"/>
                        </a:spcAft>
                        <a:buClr>
                          <a:srgbClr val="000000"/>
                        </a:buClr>
                        <a:buSzPts val="2400"/>
                        <a:buFont typeface="Arial"/>
                        <a:buNone/>
                      </a:pPr>
                      <a:r>
                        <a:rPr lang="en-CA" sz="2400" b="0" i="0" u="none" strike="noStrike" cap="none">
                          <a:solidFill>
                            <a:schemeClr val="dk1"/>
                          </a:solidFill>
                          <a:latin typeface="Calibri"/>
                          <a:ea typeface="Calibri"/>
                          <a:cs typeface="Calibri"/>
                          <a:sym typeface="Calibri"/>
                        </a:rPr>
                        <a:t>Zawilinski et al. 2019</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CA" sz="2400" b="0" i="0" u="none" strike="noStrike" cap="none">
                          <a:solidFill>
                            <a:schemeClr val="dk1"/>
                          </a:solidFill>
                          <a:latin typeface="Calibri"/>
                          <a:ea typeface="Calibri"/>
                          <a:cs typeface="Calibri"/>
                          <a:sym typeface="Calibri"/>
                        </a:rPr>
                        <a:t>58%</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CA" sz="2400" u="none" strike="noStrike" cap="none"/>
                        <a:t>29%</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2400"/>
                        <a:buFont typeface="Calibri"/>
                        <a:buNone/>
                      </a:pPr>
                      <a:r>
                        <a:rPr lang="en-CA" sz="2400" b="0" i="0" u="none" strike="noStrike" cap="none">
                          <a:solidFill>
                            <a:schemeClr val="dk1"/>
                          </a:solidFill>
                          <a:latin typeface="Calibri"/>
                          <a:ea typeface="Calibri"/>
                          <a:cs typeface="Calibri"/>
                          <a:sym typeface="Calibri"/>
                        </a:rPr>
                        <a:t>κ = 0.13</a:t>
                      </a:r>
                      <a:endParaRPr sz="2400" u="none" strike="noStrike" cap="none"/>
                    </a:p>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91450" marR="91450" marT="45725" marB="45725"/>
                </a:tc>
                <a:extLst>
                  <a:ext uri="{0D108BD9-81ED-4DB2-BD59-A6C34878D82A}">
                    <a16:rowId xmlns:a16="http://schemas.microsoft.com/office/drawing/2014/main" val="10006"/>
                  </a:ext>
                </a:extLst>
              </a:tr>
            </a:tbl>
          </a:graphicData>
        </a:graphic>
      </p:graphicFrame>
      <p:sp>
        <p:nvSpPr>
          <p:cNvPr id="173" name="Google Shape;173;p11"/>
          <p:cNvSpPr txBox="1"/>
          <p:nvPr/>
        </p:nvSpPr>
        <p:spPr>
          <a:xfrm>
            <a:off x="6646127" y="6395993"/>
            <a:ext cx="5545873" cy="2522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Int J Environ Res Public Health</a:t>
            </a:r>
            <a:r>
              <a:rPr lang="en-CA" sz="1800" b="0" i="0" u="none" strike="noStrike" cap="none">
                <a:solidFill>
                  <a:schemeClr val="dk1"/>
                </a:solidFill>
                <a:latin typeface="Calibri"/>
                <a:ea typeface="Calibri"/>
                <a:cs typeface="Calibri"/>
                <a:sym typeface="Calibri"/>
              </a:rPr>
              <a:t>. 2020 Apr; 17(7): 2372.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12"/>
          <p:cNvPicPr preferRelativeResize="0"/>
          <p:nvPr/>
        </p:nvPicPr>
        <p:blipFill rotWithShape="1">
          <a:blip r:embed="rId3">
            <a:alphaModFix/>
          </a:blip>
          <a:srcRect/>
          <a:stretch/>
        </p:blipFill>
        <p:spPr>
          <a:xfrm>
            <a:off x="1497724" y="157655"/>
            <a:ext cx="9680028" cy="6022428"/>
          </a:xfrm>
          <a:prstGeom prst="rect">
            <a:avLst/>
          </a:prstGeom>
          <a:noFill/>
          <a:ln>
            <a:noFill/>
          </a:ln>
        </p:spPr>
      </p:pic>
      <p:sp>
        <p:nvSpPr>
          <p:cNvPr id="180" name="Google Shape;180;p12"/>
          <p:cNvSpPr/>
          <p:nvPr/>
        </p:nvSpPr>
        <p:spPr>
          <a:xfrm>
            <a:off x="7057196" y="6469304"/>
            <a:ext cx="5134804" cy="388696"/>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en-CA" sz="1800" b="0" i="0" u="sng" strike="noStrike" cap="none">
                <a:solidFill>
                  <a:srgbClr val="642A8F"/>
                </a:solidFill>
                <a:latin typeface="Arial"/>
                <a:ea typeface="Arial"/>
                <a:cs typeface="Arial"/>
                <a:sym typeface="Arial"/>
                <a:hlinkClick r:id="rId4">
                  <a:extLst>
                    <a:ext uri="{A12FA001-AC4F-418D-AE19-62706E023703}">
                      <ahyp:hlinkClr xmlns:ahyp="http://schemas.microsoft.com/office/drawing/2018/hyperlinkcolor" val="tx"/>
                    </a:ext>
                  </a:extLst>
                </a:hlinkClick>
              </a:rPr>
              <a:t>Patient Prefer Adherence</a:t>
            </a:r>
            <a:r>
              <a:rPr lang="en-CA" sz="1800" b="0" i="0" u="none" strike="noStrike" cap="none">
                <a:solidFill>
                  <a:srgbClr val="000000"/>
                </a:solidFill>
                <a:latin typeface="Arial"/>
                <a:ea typeface="Arial"/>
                <a:cs typeface="Arial"/>
                <a:sym typeface="Arial"/>
              </a:rPr>
              <a:t>. 2018; 12: 2325–2338.</a:t>
            </a:r>
            <a:endParaRPr sz="2400" b="0" i="0" u="none" strike="noStrike" cap="none">
              <a:solidFill>
                <a:schemeClr val="dk1"/>
              </a:solidFill>
              <a:latin typeface="Calibri"/>
              <a:ea typeface="Calibri"/>
              <a:cs typeface="Calibri"/>
              <a:sym typeface="Calibri"/>
            </a:endParaRPr>
          </a:p>
        </p:txBody>
      </p:sp>
      <p:sp>
        <p:nvSpPr>
          <p:cNvPr id="181" name="Google Shape;181;p12"/>
          <p:cNvSpPr/>
          <p:nvPr/>
        </p:nvSpPr>
        <p:spPr>
          <a:xfrm>
            <a:off x="8544911" y="1221827"/>
            <a:ext cx="3231931" cy="3894083"/>
          </a:xfrm>
          <a:prstGeom prst="donut">
            <a:avLst>
              <a:gd name="adj" fmla="val 4976"/>
            </a:avLst>
          </a:prstGeom>
          <a:solidFill>
            <a:srgbClr val="FF0000"/>
          </a:solidFill>
          <a:ln w="15875" cap="flat" cmpd="sng">
            <a:solidFill>
              <a:srgbClr val="A65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CA"/>
              <a:t>Health Literacy in Adult SOT </a:t>
            </a:r>
            <a:endParaRPr/>
          </a:p>
        </p:txBody>
      </p:sp>
      <p:sp>
        <p:nvSpPr>
          <p:cNvPr id="187" name="Google Shape;187;p13"/>
          <p:cNvSpPr txBox="1">
            <a:spLocks noGrp="1"/>
          </p:cNvSpPr>
          <p:nvPr>
            <p:ph type="body" idx="1"/>
          </p:nvPr>
        </p:nvSpPr>
        <p:spPr>
          <a:xfrm>
            <a:off x="1010193" y="2090056"/>
            <a:ext cx="10676709" cy="3979817"/>
          </a:xfrm>
          <a:prstGeom prst="rect">
            <a:avLst/>
          </a:prstGeom>
          <a:noFill/>
          <a:ln>
            <a:noFill/>
          </a:ln>
        </p:spPr>
        <p:txBody>
          <a:bodyPr spcFirstLastPara="1" wrap="square" lIns="0" tIns="45700" rIns="0" bIns="45700" anchor="t" anchorCtr="0">
            <a:noAutofit/>
          </a:bodyPr>
          <a:lstStyle/>
          <a:p>
            <a:pPr marL="201168" lvl="1" indent="0">
              <a:spcBef>
                <a:spcPts val="400"/>
              </a:spcBef>
              <a:buNone/>
            </a:pPr>
            <a:r>
              <a:rPr lang="en-CA" sz="2400" dirty="0"/>
              <a:t>Low health literacy is consistently associated with negative patient outcomes in adult patients with SOT: </a:t>
            </a:r>
          </a:p>
          <a:p>
            <a:pPr marL="201168" lvl="1" indent="0">
              <a:spcBef>
                <a:spcPts val="400"/>
              </a:spcBef>
              <a:buNone/>
            </a:pPr>
            <a:endParaRPr lang="en-CA" dirty="0"/>
          </a:p>
          <a:p>
            <a:pPr marL="201168" lvl="1" indent="0">
              <a:spcBef>
                <a:spcPts val="400"/>
              </a:spcBef>
              <a:buNone/>
            </a:pPr>
            <a:r>
              <a:rPr lang="en-CA" b="1" dirty="0"/>
              <a:t>Kidney transplant:</a:t>
            </a:r>
          </a:p>
          <a:p>
            <a:pPr marL="384048" lvl="1" indent="-182880" algn="l" rtl="0">
              <a:lnSpc>
                <a:spcPct val="90000"/>
              </a:lnSpc>
              <a:spcBef>
                <a:spcPts val="400"/>
              </a:spcBef>
              <a:spcAft>
                <a:spcPts val="0"/>
              </a:spcAft>
              <a:buSzPts val="1800"/>
              <a:buFont typeface="Arial"/>
              <a:buChar char="•"/>
            </a:pPr>
            <a:r>
              <a:rPr lang="en-CA" dirty="0"/>
              <a:t>increased serum creatinine levels</a:t>
            </a:r>
            <a:endParaRPr dirty="0"/>
          </a:p>
          <a:p>
            <a:pPr marL="384048" lvl="1" indent="-182880" algn="l" rtl="0">
              <a:lnSpc>
                <a:spcPct val="90000"/>
              </a:lnSpc>
              <a:spcBef>
                <a:spcPts val="600"/>
              </a:spcBef>
              <a:spcAft>
                <a:spcPts val="0"/>
              </a:spcAft>
              <a:buSzPts val="1800"/>
              <a:buFont typeface="Arial"/>
              <a:buChar char="•"/>
            </a:pPr>
            <a:r>
              <a:rPr lang="en-CA" dirty="0"/>
              <a:t>increased risk of mortality</a:t>
            </a:r>
            <a:endParaRPr dirty="0"/>
          </a:p>
          <a:p>
            <a:pPr marL="384048" lvl="1" indent="-182880" algn="l" rtl="0">
              <a:lnSpc>
                <a:spcPct val="90000"/>
              </a:lnSpc>
              <a:spcBef>
                <a:spcPts val="600"/>
              </a:spcBef>
              <a:spcAft>
                <a:spcPts val="0"/>
              </a:spcAft>
              <a:buSzPts val="1800"/>
              <a:buFont typeface="Arial"/>
              <a:buChar char="•"/>
            </a:pPr>
            <a:r>
              <a:rPr lang="en-CA" dirty="0"/>
              <a:t>increased emergency department use and hospitalization</a:t>
            </a:r>
          </a:p>
          <a:p>
            <a:pPr marL="201168" lvl="1" indent="0" algn="l" rtl="0">
              <a:lnSpc>
                <a:spcPct val="90000"/>
              </a:lnSpc>
              <a:spcBef>
                <a:spcPts val="600"/>
              </a:spcBef>
              <a:spcAft>
                <a:spcPts val="0"/>
              </a:spcAft>
              <a:buSzPts val="1800"/>
              <a:buNone/>
            </a:pPr>
            <a:endParaRPr lang="en-CA" dirty="0"/>
          </a:p>
          <a:p>
            <a:pPr marL="201168" lvl="1" indent="0" algn="l" rtl="0">
              <a:lnSpc>
                <a:spcPct val="90000"/>
              </a:lnSpc>
              <a:spcBef>
                <a:spcPts val="600"/>
              </a:spcBef>
              <a:spcAft>
                <a:spcPts val="0"/>
              </a:spcAft>
              <a:buSzPts val="1800"/>
              <a:buNone/>
            </a:pPr>
            <a:r>
              <a:rPr lang="en-CA" b="1" dirty="0"/>
              <a:t>Liver transplant: </a:t>
            </a:r>
            <a:endParaRPr b="1" dirty="0"/>
          </a:p>
          <a:p>
            <a:pPr marL="384048" lvl="1" indent="-182880" algn="l" rtl="0">
              <a:lnSpc>
                <a:spcPct val="90000"/>
              </a:lnSpc>
              <a:spcBef>
                <a:spcPts val="400"/>
              </a:spcBef>
              <a:spcAft>
                <a:spcPts val="0"/>
              </a:spcAft>
              <a:buSzPts val="1800"/>
              <a:buFont typeface="Arial"/>
              <a:buChar char="•"/>
            </a:pPr>
            <a:r>
              <a:rPr lang="en-CA" dirty="0"/>
              <a:t>increased post-transplant hospitalization </a:t>
            </a:r>
            <a:endParaRPr dirty="0"/>
          </a:p>
          <a:p>
            <a:pPr marL="384048" lvl="1" indent="-182880" algn="l" rtl="0">
              <a:lnSpc>
                <a:spcPct val="90000"/>
              </a:lnSpc>
              <a:spcBef>
                <a:spcPts val="600"/>
              </a:spcBef>
              <a:spcAft>
                <a:spcPts val="0"/>
              </a:spcAft>
              <a:buSzPts val="1800"/>
              <a:buFont typeface="Arial"/>
              <a:buChar char="•"/>
            </a:pPr>
            <a:r>
              <a:rPr lang="en-CA" dirty="0"/>
              <a:t>increased “medication </a:t>
            </a:r>
            <a:r>
              <a:rPr lang="en-CA" dirty="0" err="1"/>
              <a:t>tradeoffs</a:t>
            </a:r>
            <a:r>
              <a:rPr lang="en-CA" dirty="0"/>
              <a:t>” (</a:t>
            </a:r>
            <a:r>
              <a:rPr lang="en-CA" dirty="0" err="1"/>
              <a:t>ie</a:t>
            </a:r>
            <a:r>
              <a:rPr lang="en-CA" dirty="0"/>
              <a:t>. choosing between spending money on medications vs other essential costs)</a:t>
            </a:r>
            <a:endParaRPr dirty="0"/>
          </a:p>
        </p:txBody>
      </p:sp>
      <p:sp>
        <p:nvSpPr>
          <p:cNvPr id="188" name="Google Shape;188;p13"/>
          <p:cNvSpPr txBox="1"/>
          <p:nvPr/>
        </p:nvSpPr>
        <p:spPr>
          <a:xfrm>
            <a:off x="8244490" y="6424099"/>
            <a:ext cx="417988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Patient Prefer Adherence</a:t>
            </a:r>
            <a:r>
              <a:rPr lang="en-CA" sz="1400" b="0" i="0" u="none" strike="noStrike" cap="none">
                <a:solidFill>
                  <a:schemeClr val="dk1"/>
                </a:solidFill>
                <a:latin typeface="Calibri"/>
                <a:ea typeface="Calibri"/>
                <a:cs typeface="Calibri"/>
                <a:sym typeface="Calibri"/>
              </a:rPr>
              <a:t>. 2018; 12: 2325–2338.</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CA"/>
              <a:t>Health Literacy in Pediatric Patients</a:t>
            </a:r>
            <a:endParaRPr/>
          </a:p>
        </p:txBody>
      </p:sp>
      <p:sp>
        <p:nvSpPr>
          <p:cNvPr id="194" name="Google Shape;194;p14"/>
          <p:cNvSpPr txBox="1">
            <a:spLocks noGrp="1"/>
          </p:cNvSpPr>
          <p:nvPr>
            <p:ph type="body" idx="1"/>
          </p:nvPr>
        </p:nvSpPr>
        <p:spPr>
          <a:xfrm>
            <a:off x="868680" y="2135188"/>
            <a:ext cx="10515600" cy="3338512"/>
          </a:xfrm>
          <a:prstGeom prst="rect">
            <a:avLst/>
          </a:prstGeom>
          <a:noFill/>
          <a:ln>
            <a:noFill/>
          </a:ln>
        </p:spPr>
        <p:txBody>
          <a:bodyPr spcFirstLastPara="1" wrap="square" lIns="0" tIns="45700" rIns="0" bIns="45700" anchor="t" anchorCtr="0">
            <a:normAutofit/>
          </a:bodyPr>
          <a:lstStyle/>
          <a:p>
            <a:pPr marL="91440" lvl="0" indent="-91440" algn="l" rtl="0">
              <a:lnSpc>
                <a:spcPct val="90000"/>
              </a:lnSpc>
              <a:spcBef>
                <a:spcPts val="0"/>
              </a:spcBef>
              <a:spcAft>
                <a:spcPts val="0"/>
              </a:spcAft>
              <a:buSzPts val="2600"/>
              <a:buChar char=" "/>
            </a:pPr>
            <a:r>
              <a:rPr lang="en-CA" sz="2600" dirty="0"/>
              <a:t>Low caregiver health literacy or numeracy has been associated with:</a:t>
            </a:r>
            <a:endParaRPr dirty="0"/>
          </a:p>
          <a:p>
            <a:pPr marL="384048" lvl="1" indent="-182880" algn="l" rtl="0">
              <a:lnSpc>
                <a:spcPct val="90000"/>
              </a:lnSpc>
              <a:spcBef>
                <a:spcPts val="400"/>
              </a:spcBef>
              <a:spcAft>
                <a:spcPts val="0"/>
              </a:spcAft>
              <a:buSzPts val="2400"/>
              <a:buChar char="◦"/>
            </a:pPr>
            <a:r>
              <a:rPr lang="en-CA" sz="2400" dirty="0"/>
              <a:t>increased rates of emergency department visits and hospitalizations in children with asthma</a:t>
            </a:r>
            <a:endParaRPr sz="2400" dirty="0"/>
          </a:p>
          <a:p>
            <a:pPr marL="384048" lvl="1" indent="-182880" algn="l" rtl="0">
              <a:lnSpc>
                <a:spcPct val="90000"/>
              </a:lnSpc>
              <a:spcBef>
                <a:spcPts val="600"/>
              </a:spcBef>
              <a:spcAft>
                <a:spcPts val="0"/>
              </a:spcAft>
              <a:buSzPts val="2400"/>
              <a:buChar char="◦"/>
            </a:pPr>
            <a:r>
              <a:rPr lang="en-CA" sz="2400" dirty="0"/>
              <a:t>higher frequency of non-urgent emergency department visits in the general pediatric population</a:t>
            </a:r>
            <a:r>
              <a:rPr lang="en-CA" sz="2400" baseline="30000" dirty="0"/>
              <a:t> </a:t>
            </a:r>
            <a:endParaRPr dirty="0"/>
          </a:p>
          <a:p>
            <a:pPr marL="384048" lvl="1" indent="-182880" algn="l" rtl="0">
              <a:lnSpc>
                <a:spcPct val="90000"/>
              </a:lnSpc>
              <a:spcBef>
                <a:spcPts val="600"/>
              </a:spcBef>
              <a:spcAft>
                <a:spcPts val="0"/>
              </a:spcAft>
              <a:buSzPts val="2400"/>
              <a:buChar char="◦"/>
            </a:pPr>
            <a:r>
              <a:rPr lang="en-CA" sz="2400" dirty="0"/>
              <a:t>medication dosing errors</a:t>
            </a:r>
            <a:endParaRPr sz="2400" baseline="30000" dirty="0"/>
          </a:p>
          <a:p>
            <a:pPr marL="384048" lvl="1" indent="-182880" algn="l" rtl="0">
              <a:lnSpc>
                <a:spcPct val="90000"/>
              </a:lnSpc>
              <a:spcBef>
                <a:spcPts val="600"/>
              </a:spcBef>
              <a:spcAft>
                <a:spcPts val="0"/>
              </a:spcAft>
              <a:buSzPts val="2400"/>
              <a:buChar char="◦"/>
            </a:pPr>
            <a:r>
              <a:rPr lang="en-CA" sz="2400" dirty="0"/>
              <a:t>misunderstanding of medication instructions</a:t>
            </a:r>
            <a:endParaRPr dirty="0"/>
          </a:p>
          <a:p>
            <a:pPr marL="384048" lvl="1" indent="-182880" algn="l" rtl="0">
              <a:lnSpc>
                <a:spcPct val="90000"/>
              </a:lnSpc>
              <a:spcBef>
                <a:spcPts val="600"/>
              </a:spcBef>
              <a:spcAft>
                <a:spcPts val="0"/>
              </a:spcAft>
              <a:buSzPts val="2400"/>
              <a:buChar char="◦"/>
            </a:pPr>
            <a:r>
              <a:rPr lang="en-CA" sz="2400" dirty="0"/>
              <a:t>inappropriate use of over-the-counter products</a:t>
            </a:r>
            <a:endParaRPr sz="2400" dirty="0"/>
          </a:p>
        </p:txBody>
      </p:sp>
      <p:sp>
        <p:nvSpPr>
          <p:cNvPr id="195" name="Google Shape;195;p14"/>
          <p:cNvSpPr txBox="1"/>
          <p:nvPr/>
        </p:nvSpPr>
        <p:spPr>
          <a:xfrm>
            <a:off x="8559800" y="5042118"/>
            <a:ext cx="4179888" cy="18158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0" i="0" u="none" strike="noStrike" cap="none">
                <a:solidFill>
                  <a:schemeClr val="dk1"/>
                </a:solidFill>
                <a:latin typeface="Calibri"/>
                <a:ea typeface="Calibri"/>
                <a:cs typeface="Calibri"/>
                <a:sym typeface="Calibri"/>
              </a:rPr>
              <a:t>Chest. 2013 Jul;144(1):92–8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CA" sz="1400" b="0" i="0" u="none" strike="noStrike" cap="none">
                <a:solidFill>
                  <a:schemeClr val="dk1"/>
                </a:solidFill>
                <a:latin typeface="Calibri"/>
                <a:ea typeface="Calibri"/>
                <a:cs typeface="Calibri"/>
                <a:sym typeface="Calibri"/>
              </a:rPr>
              <a:t>J Ambul Pediatr Assoc. 2007 Feb;7(1):25–31.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CA" sz="1400" b="0" i="0" u="none" strike="noStrike" cap="none">
                <a:solidFill>
                  <a:schemeClr val="dk1"/>
                </a:solidFill>
                <a:latin typeface="Calibri"/>
                <a:ea typeface="Calibri"/>
                <a:cs typeface="Calibri"/>
                <a:sym typeface="Calibri"/>
              </a:rPr>
              <a:t>Pediatr Emerg Care. 2011 Jun;27(6):469–74</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CA" sz="1400" b="0" i="0" u="none" strike="noStrike" cap="none">
                <a:solidFill>
                  <a:schemeClr val="dk1"/>
                </a:solidFill>
                <a:latin typeface="Calibri"/>
                <a:ea typeface="Calibri"/>
                <a:cs typeface="Calibri"/>
                <a:sym typeface="Calibri"/>
              </a:rPr>
              <a:t>Acad Pediatr. 2014 Jun;14(3):309–14.</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CA" sz="1400" b="0" i="0" u="none" strike="noStrike" cap="none">
                <a:solidFill>
                  <a:schemeClr val="dk1"/>
                </a:solidFill>
                <a:latin typeface="Calibri"/>
                <a:ea typeface="Calibri"/>
                <a:cs typeface="Calibri"/>
                <a:sym typeface="Calibri"/>
              </a:rPr>
              <a:t>Arch Pediatr Adolesc Med. 2010 ;164(2):181–6. </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CA" sz="1400" b="0" i="0" u="none" strike="noStrike" cap="none">
                <a:solidFill>
                  <a:schemeClr val="dk1"/>
                </a:solidFill>
                <a:latin typeface="Calibri"/>
                <a:ea typeface="Calibri"/>
                <a:cs typeface="Calibri"/>
                <a:sym typeface="Calibri"/>
              </a:rPr>
              <a:t>Pediatrics. 2014 Aug;134(2):e354–61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CA" sz="1400" b="0" i="0" u="none" strike="noStrike" cap="none">
                <a:solidFill>
                  <a:schemeClr val="dk1"/>
                </a:solidFill>
                <a:latin typeface="Calibri"/>
                <a:ea typeface="Calibri"/>
                <a:cs typeface="Calibri"/>
                <a:sym typeface="Calibri"/>
              </a:rPr>
              <a:t>Fam Med. 2009 Dec;41(10):715–21.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CA" sz="1400" b="0" i="0" u="none" strike="noStrike" cap="none">
                <a:solidFill>
                  <a:schemeClr val="dk1"/>
                </a:solidFill>
                <a:latin typeface="Calibri"/>
                <a:ea typeface="Calibri"/>
                <a:cs typeface="Calibri"/>
                <a:sym typeface="Calibri"/>
              </a:rPr>
              <a:t>Pediatrics. 2009 Jun;123(6):1464–71.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5"/>
          <p:cNvSpPr txBox="1">
            <a:spLocks noGrp="1"/>
          </p:cNvSpPr>
          <p:nvPr>
            <p:ph type="title"/>
          </p:nvPr>
        </p:nvSpPr>
        <p:spPr>
          <a:xfrm>
            <a:off x="758952" y="286603"/>
            <a:ext cx="11119104"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CA" sz="4500" dirty="0"/>
              <a:t>Health Literacy in Pediatric Patients with SOT</a:t>
            </a:r>
            <a:endParaRPr sz="4500" dirty="0"/>
          </a:p>
        </p:txBody>
      </p:sp>
      <p:sp>
        <p:nvSpPr>
          <p:cNvPr id="201" name="Google Shape;201;p15"/>
          <p:cNvSpPr txBox="1">
            <a:spLocks noGrp="1"/>
          </p:cNvSpPr>
          <p:nvPr>
            <p:ph type="body" idx="1"/>
          </p:nvPr>
        </p:nvSpPr>
        <p:spPr>
          <a:xfrm>
            <a:off x="868680" y="1999615"/>
            <a:ext cx="10515600" cy="3760788"/>
          </a:xfrm>
          <a:prstGeom prst="rect">
            <a:avLst/>
          </a:prstGeom>
          <a:noFill/>
          <a:ln>
            <a:noFill/>
          </a:ln>
        </p:spPr>
        <p:txBody>
          <a:bodyPr spcFirstLastPara="1" wrap="square" lIns="0" tIns="45700" rIns="0" bIns="45700" anchor="t" anchorCtr="0">
            <a:normAutofit/>
          </a:bodyPr>
          <a:lstStyle/>
          <a:p>
            <a:pPr marL="91440" lvl="0" indent="-91440" algn="l" rtl="0">
              <a:lnSpc>
                <a:spcPct val="90000"/>
              </a:lnSpc>
              <a:spcBef>
                <a:spcPts val="0"/>
              </a:spcBef>
              <a:spcAft>
                <a:spcPts val="0"/>
              </a:spcAft>
              <a:buSzPts val="2400"/>
              <a:buFont typeface="Arial"/>
              <a:buChar char="•"/>
            </a:pPr>
            <a:r>
              <a:rPr lang="en-CA" sz="2400" dirty="0"/>
              <a:t> Little is known about health literacy in pediatric patients and families referred for transplant, or post-transplant</a:t>
            </a:r>
            <a:endParaRPr dirty="0"/>
          </a:p>
          <a:p>
            <a:pPr marL="91440" lvl="0" indent="-91440" algn="l" rtl="0">
              <a:lnSpc>
                <a:spcPct val="90000"/>
              </a:lnSpc>
              <a:spcBef>
                <a:spcPts val="1400"/>
              </a:spcBef>
              <a:spcAft>
                <a:spcPts val="0"/>
              </a:spcAft>
              <a:buSzPts val="2400"/>
              <a:buFont typeface="Arial"/>
              <a:buChar char="•"/>
            </a:pPr>
            <a:r>
              <a:rPr lang="en-CA" sz="2400" dirty="0"/>
              <a:t> In children with liver transplants, parental health literacy scores significantly correlated with:</a:t>
            </a:r>
            <a:endParaRPr dirty="0"/>
          </a:p>
          <a:p>
            <a:pPr marL="384048" lvl="1" indent="-182880" algn="l" rtl="0">
              <a:lnSpc>
                <a:spcPct val="90000"/>
              </a:lnSpc>
              <a:spcBef>
                <a:spcPts val="400"/>
              </a:spcBef>
              <a:spcAft>
                <a:spcPts val="0"/>
              </a:spcAft>
              <a:buSzPts val="2000"/>
              <a:buFont typeface="Arial"/>
              <a:buChar char="•"/>
            </a:pPr>
            <a:r>
              <a:rPr lang="en-CA" sz="2000" dirty="0"/>
              <a:t>number of biopsy-proven rejection episodes</a:t>
            </a:r>
            <a:endParaRPr dirty="0"/>
          </a:p>
          <a:p>
            <a:pPr marL="384048" lvl="1" indent="-182880" algn="l" rtl="0">
              <a:lnSpc>
                <a:spcPct val="90000"/>
              </a:lnSpc>
              <a:spcBef>
                <a:spcPts val="600"/>
              </a:spcBef>
              <a:spcAft>
                <a:spcPts val="0"/>
              </a:spcAft>
              <a:buSzPts val="2000"/>
              <a:buFont typeface="Arial"/>
              <a:buChar char="•"/>
            </a:pPr>
            <a:r>
              <a:rPr lang="en-CA" sz="2000" dirty="0"/>
              <a:t>number of hospitalizations</a:t>
            </a:r>
            <a:endParaRPr dirty="0"/>
          </a:p>
          <a:p>
            <a:pPr marL="91440" lvl="0" indent="-91440" algn="l" rtl="0">
              <a:lnSpc>
                <a:spcPct val="90000"/>
              </a:lnSpc>
              <a:spcBef>
                <a:spcPts val="1600"/>
              </a:spcBef>
              <a:spcAft>
                <a:spcPts val="0"/>
              </a:spcAft>
              <a:buSzPts val="2400"/>
              <a:buFont typeface="Arial"/>
              <a:buChar char="•"/>
            </a:pPr>
            <a:r>
              <a:rPr lang="en-CA" sz="2400" dirty="0"/>
              <a:t> The clinical significance of limited caregiver health literacy in the context of pediatric kidney transplantation has not been studied</a:t>
            </a:r>
            <a:endParaRPr dirty="0"/>
          </a:p>
          <a:p>
            <a:pPr marL="384048" lvl="1" indent="-68579" algn="l" rtl="0">
              <a:lnSpc>
                <a:spcPct val="90000"/>
              </a:lnSpc>
              <a:spcBef>
                <a:spcPts val="400"/>
              </a:spcBef>
              <a:spcAft>
                <a:spcPts val="0"/>
              </a:spcAft>
              <a:buSzPts val="1800"/>
              <a:buNone/>
            </a:pPr>
            <a:endParaRPr dirty="0"/>
          </a:p>
        </p:txBody>
      </p:sp>
      <p:sp>
        <p:nvSpPr>
          <p:cNvPr id="202" name="Google Shape;202;p15"/>
          <p:cNvSpPr txBox="1"/>
          <p:nvPr/>
        </p:nvSpPr>
        <p:spPr>
          <a:xfrm>
            <a:off x="8248650" y="6396038"/>
            <a:ext cx="39433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Calibri"/>
                <a:ea typeface="Calibri"/>
                <a:cs typeface="Calibri"/>
                <a:sym typeface="Calibri"/>
              </a:rPr>
              <a:t>Pediatr Transplant. 2020;24:e13726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5400"/>
              <a:buFont typeface="Calibri"/>
              <a:buNone/>
            </a:pPr>
            <a:r>
              <a:rPr lang="en-CA" sz="5400" b="1"/>
              <a:t>Health Literacy Assessment Tools</a:t>
            </a:r>
            <a:endParaRPr sz="5400" b="1"/>
          </a:p>
        </p:txBody>
      </p:sp>
      <p:pic>
        <p:nvPicPr>
          <p:cNvPr id="208" name="Google Shape;208;p16"/>
          <p:cNvPicPr preferRelativeResize="0"/>
          <p:nvPr/>
        </p:nvPicPr>
        <p:blipFill rotWithShape="1">
          <a:blip r:embed="rId3">
            <a:alphaModFix/>
          </a:blip>
          <a:srcRect t="17419" b="20875"/>
          <a:stretch/>
        </p:blipFill>
        <p:spPr>
          <a:xfrm>
            <a:off x="263847" y="1860330"/>
            <a:ext cx="5667017" cy="4146331"/>
          </a:xfrm>
          <a:prstGeom prst="rect">
            <a:avLst/>
          </a:prstGeom>
          <a:noFill/>
          <a:ln>
            <a:noFill/>
          </a:ln>
        </p:spPr>
      </p:pic>
      <p:sp>
        <p:nvSpPr>
          <p:cNvPr id="209" name="Google Shape;209;p16"/>
          <p:cNvSpPr txBox="1"/>
          <p:nvPr/>
        </p:nvSpPr>
        <p:spPr>
          <a:xfrm>
            <a:off x="9519219" y="6276106"/>
            <a:ext cx="327292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Calibri"/>
                <a:ea typeface="Calibri"/>
                <a:cs typeface="Calibri"/>
                <a:sym typeface="Calibri"/>
              </a:rPr>
              <a:t>Fam Med, 1991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Calibri"/>
                <a:ea typeface="Calibri"/>
                <a:cs typeface="Calibri"/>
                <a:sym typeface="Calibri"/>
              </a:rPr>
              <a:t>J Gen Int Med, 1995</a:t>
            </a:r>
            <a:endParaRPr sz="1800" b="0" i="0" u="none" strike="noStrike" cap="none">
              <a:solidFill>
                <a:schemeClr val="dk1"/>
              </a:solidFill>
              <a:latin typeface="Calibri"/>
              <a:ea typeface="Calibri"/>
              <a:cs typeface="Calibri"/>
              <a:sym typeface="Calibri"/>
            </a:endParaRPr>
          </a:p>
        </p:txBody>
      </p:sp>
      <p:pic>
        <p:nvPicPr>
          <p:cNvPr id="210" name="Google Shape;210;p16"/>
          <p:cNvPicPr preferRelativeResize="0"/>
          <p:nvPr/>
        </p:nvPicPr>
        <p:blipFill rotWithShape="1">
          <a:blip r:embed="rId4">
            <a:alphaModFix/>
          </a:blip>
          <a:srcRect/>
          <a:stretch/>
        </p:blipFill>
        <p:spPr>
          <a:xfrm>
            <a:off x="5782655" y="2397163"/>
            <a:ext cx="4893890" cy="291281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graphicFrame>
        <p:nvGraphicFramePr>
          <p:cNvPr id="215" name="Google Shape;215;p17"/>
          <p:cNvGraphicFramePr/>
          <p:nvPr>
            <p:extLst>
              <p:ext uri="{D42A27DB-BD31-4B8C-83A1-F6EECF244321}">
                <p14:modId xmlns:p14="http://schemas.microsoft.com/office/powerpoint/2010/main" val="1833042590"/>
              </p:ext>
            </p:extLst>
          </p:nvPr>
        </p:nvGraphicFramePr>
        <p:xfrm>
          <a:off x="0" y="0"/>
          <a:ext cx="12191975" cy="6858000"/>
        </p:xfrm>
        <a:graphic>
          <a:graphicData uri="http://schemas.openxmlformats.org/drawingml/2006/table">
            <a:tbl>
              <a:tblPr firstRow="1" bandRow="1">
                <a:noFill/>
                <a:tableStyleId>{6CF17373-8225-460F-9137-3885E7AAF07B}</a:tableStyleId>
              </a:tblPr>
              <a:tblGrid>
                <a:gridCol w="2108850">
                  <a:extLst>
                    <a:ext uri="{9D8B030D-6E8A-4147-A177-3AD203B41FA5}">
                      <a16:colId xmlns:a16="http://schemas.microsoft.com/office/drawing/2014/main" val="20000"/>
                    </a:ext>
                  </a:extLst>
                </a:gridCol>
                <a:gridCol w="2477975">
                  <a:extLst>
                    <a:ext uri="{9D8B030D-6E8A-4147-A177-3AD203B41FA5}">
                      <a16:colId xmlns:a16="http://schemas.microsoft.com/office/drawing/2014/main" val="20001"/>
                    </a:ext>
                  </a:extLst>
                </a:gridCol>
                <a:gridCol w="2142625">
                  <a:extLst>
                    <a:ext uri="{9D8B030D-6E8A-4147-A177-3AD203B41FA5}">
                      <a16:colId xmlns:a16="http://schemas.microsoft.com/office/drawing/2014/main" val="20002"/>
                    </a:ext>
                  </a:extLst>
                </a:gridCol>
                <a:gridCol w="5462525">
                  <a:extLst>
                    <a:ext uri="{9D8B030D-6E8A-4147-A177-3AD203B41FA5}">
                      <a16:colId xmlns:a16="http://schemas.microsoft.com/office/drawing/2014/main" val="20003"/>
                    </a:ext>
                  </a:extLst>
                </a:gridCol>
              </a:tblGrid>
              <a:tr h="604025">
                <a:tc gridSpan="4">
                  <a:txBody>
                    <a:bodyPr/>
                    <a:lstStyle/>
                    <a:p>
                      <a:pPr marL="0" marR="0" lvl="0" indent="0" algn="l" rtl="0">
                        <a:lnSpc>
                          <a:spcPct val="100000"/>
                        </a:lnSpc>
                        <a:spcBef>
                          <a:spcPts val="0"/>
                        </a:spcBef>
                        <a:spcAft>
                          <a:spcPts val="0"/>
                        </a:spcAft>
                        <a:buClr>
                          <a:srgbClr val="000000"/>
                        </a:buClr>
                        <a:buSzPts val="2800"/>
                        <a:buFont typeface="Arial"/>
                        <a:buNone/>
                      </a:pPr>
                      <a:r>
                        <a:rPr lang="en-CA" sz="2800" u="none" strike="noStrike" cap="none"/>
                        <a:t>Validated Health Literacy Screening Tools Used in Research</a:t>
                      </a:r>
                      <a:endParaRPr sz="2800" u="none" strike="noStrike" cap="none"/>
                    </a:p>
                  </a:txBody>
                  <a:tcPr marL="91450" marR="91450" marT="45725" marB="45725"/>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80575">
                <a:tc>
                  <a:txBody>
                    <a:bodyPr/>
                    <a:lstStyle/>
                    <a:p>
                      <a:pPr marL="0" marR="0" lvl="0" indent="0" algn="l" rtl="0">
                        <a:lnSpc>
                          <a:spcPct val="100000"/>
                        </a:lnSpc>
                        <a:spcBef>
                          <a:spcPts val="0"/>
                        </a:spcBef>
                        <a:spcAft>
                          <a:spcPts val="0"/>
                        </a:spcAft>
                        <a:buClr>
                          <a:schemeClr val="dk1"/>
                        </a:buClr>
                        <a:buSzPts val="3200"/>
                        <a:buFont typeface="Calibri"/>
                        <a:buNone/>
                      </a:pPr>
                      <a:r>
                        <a:rPr lang="en-CA" sz="3200" b="1" u="none" strike="noStrike" cap="none" dirty="0"/>
                        <a:t>REALM</a:t>
                      </a:r>
                      <a:endParaRPr sz="1400" u="none" strike="noStrike" cap="none" dirty="0"/>
                    </a:p>
                    <a:p>
                      <a:pPr marL="0" marR="0" lvl="0" indent="0" algn="l" rtl="0">
                        <a:lnSpc>
                          <a:spcPct val="100000"/>
                        </a:lnSpc>
                        <a:spcBef>
                          <a:spcPts val="0"/>
                        </a:spcBef>
                        <a:spcAft>
                          <a:spcPts val="0"/>
                        </a:spcAft>
                        <a:buClr>
                          <a:schemeClr val="dk1"/>
                        </a:buClr>
                        <a:buSzPts val="3200"/>
                        <a:buFont typeface="Calibri"/>
                        <a:buNone/>
                      </a:pPr>
                      <a:endParaRPr sz="3200" b="1" u="none" strike="noStrike" cap="none" dirty="0"/>
                    </a:p>
                    <a:p>
                      <a:pPr marL="0" marR="0" lvl="0" indent="0" algn="l" rtl="0">
                        <a:lnSpc>
                          <a:spcPct val="100000"/>
                        </a:lnSpc>
                        <a:spcBef>
                          <a:spcPts val="0"/>
                        </a:spcBef>
                        <a:spcAft>
                          <a:spcPts val="0"/>
                        </a:spcAft>
                        <a:buClr>
                          <a:schemeClr val="dk1"/>
                        </a:buClr>
                        <a:buSzPts val="3200"/>
                        <a:buFont typeface="Calibri"/>
                        <a:buNone/>
                      </a:pPr>
                      <a:r>
                        <a:rPr lang="en-CA" sz="3200" b="1" u="none" strike="noStrike" cap="none" dirty="0"/>
                        <a:t>REALM-R</a:t>
                      </a:r>
                      <a:endParaRPr sz="1400" u="none" strike="noStrike" cap="none" dirty="0"/>
                    </a:p>
                    <a:p>
                      <a:pPr marL="0" marR="0" lvl="0" indent="0" algn="l" rtl="0">
                        <a:lnSpc>
                          <a:spcPct val="100000"/>
                        </a:lnSpc>
                        <a:spcBef>
                          <a:spcPts val="0"/>
                        </a:spcBef>
                        <a:spcAft>
                          <a:spcPts val="0"/>
                        </a:spcAft>
                        <a:buClr>
                          <a:srgbClr val="000000"/>
                        </a:buClr>
                        <a:buSzPts val="3200"/>
                        <a:buFont typeface="Arial"/>
                        <a:buNone/>
                      </a:pPr>
                      <a:endParaRPr sz="3200" b="1" u="none" strike="noStrike" cap="none" dirty="0"/>
                    </a:p>
                  </a:txBody>
                  <a:tcPr marL="91450" marR="91450" marT="45725" marB="45725"/>
                </a:tc>
                <a:tc>
                  <a:txBody>
                    <a:bodyPr/>
                    <a:lstStyle/>
                    <a:p>
                      <a:pPr marL="0" marR="0" lvl="0" indent="0" algn="l" rtl="0">
                        <a:lnSpc>
                          <a:spcPct val="100000"/>
                        </a:lnSpc>
                        <a:spcBef>
                          <a:spcPts val="0"/>
                        </a:spcBef>
                        <a:spcAft>
                          <a:spcPts val="0"/>
                        </a:spcAft>
                        <a:buClr>
                          <a:schemeClr val="dk1"/>
                        </a:buClr>
                        <a:buSzPts val="2200"/>
                        <a:buFont typeface="Calibri"/>
                        <a:buNone/>
                      </a:pPr>
                      <a:r>
                        <a:rPr lang="en-CA" sz="2200" u="none" strike="noStrike" cap="none" dirty="0"/>
                        <a:t>Reading comprehension test  </a:t>
                      </a:r>
                    </a:p>
                    <a:p>
                      <a:pPr marL="0" marR="0" lvl="0" indent="0" algn="l" rtl="0">
                        <a:lnSpc>
                          <a:spcPct val="100000"/>
                        </a:lnSpc>
                        <a:spcBef>
                          <a:spcPts val="0"/>
                        </a:spcBef>
                        <a:spcAft>
                          <a:spcPts val="0"/>
                        </a:spcAft>
                        <a:buClr>
                          <a:schemeClr val="dk1"/>
                        </a:buClr>
                        <a:buSzPts val="2200"/>
                        <a:buFont typeface="Calibri"/>
                        <a:buNone/>
                      </a:pPr>
                      <a:endParaRPr lang="en-CA" sz="2200" u="none" strike="noStrike" cap="none" dirty="0"/>
                    </a:p>
                    <a:p>
                      <a:pPr marL="0" marR="0" lvl="0" indent="0" algn="l" rtl="0">
                        <a:lnSpc>
                          <a:spcPct val="100000"/>
                        </a:lnSpc>
                        <a:spcBef>
                          <a:spcPts val="0"/>
                        </a:spcBef>
                        <a:spcAft>
                          <a:spcPts val="0"/>
                        </a:spcAft>
                        <a:buClr>
                          <a:schemeClr val="dk1"/>
                        </a:buClr>
                        <a:buSzPts val="2200"/>
                        <a:buFont typeface="Calibri"/>
                        <a:buNone/>
                      </a:pPr>
                      <a:r>
                        <a:rPr lang="en-CA" sz="2200" u="none" strike="noStrike" cap="none" dirty="0"/>
                        <a:t>125 (66 in –R)  health-related words</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2200"/>
                        <a:buFont typeface="Arial"/>
                        <a:buNone/>
                      </a:pPr>
                      <a:r>
                        <a:rPr lang="en-CA" sz="2200" u="none" strike="noStrike" cap="none" dirty="0"/>
                        <a:t>Validated in US</a:t>
                      </a:r>
                    </a:p>
                    <a:p>
                      <a:pPr marL="0" marR="0" lvl="0" indent="0" algn="l" rtl="0">
                        <a:lnSpc>
                          <a:spcPct val="100000"/>
                        </a:lnSpc>
                        <a:spcBef>
                          <a:spcPts val="0"/>
                        </a:spcBef>
                        <a:spcAft>
                          <a:spcPts val="0"/>
                        </a:spcAft>
                        <a:buClr>
                          <a:srgbClr val="000000"/>
                        </a:buClr>
                        <a:buSzPts val="2200"/>
                        <a:buFont typeface="Arial"/>
                        <a:buNone/>
                      </a:pPr>
                      <a:endParaRPr sz="1400" u="none" strike="noStrike" cap="none" dirty="0"/>
                    </a:p>
                    <a:p>
                      <a:pPr marL="0" marR="0" lvl="0" indent="0" algn="l" rtl="0">
                        <a:lnSpc>
                          <a:spcPct val="100000"/>
                        </a:lnSpc>
                        <a:spcBef>
                          <a:spcPts val="0"/>
                        </a:spcBef>
                        <a:spcAft>
                          <a:spcPts val="0"/>
                        </a:spcAft>
                        <a:buClr>
                          <a:srgbClr val="000000"/>
                        </a:buClr>
                        <a:buSzPts val="2200"/>
                        <a:buFont typeface="Arial"/>
                        <a:buNone/>
                      </a:pPr>
                      <a:r>
                        <a:rPr lang="en-CA" sz="2200" u="none" strike="noStrike" cap="none" dirty="0"/>
                        <a:t>~50% black, 50% white subjects 18-64 </a:t>
                      </a:r>
                      <a:r>
                        <a:rPr lang="en-CA" sz="2200" u="none" strike="noStrike" cap="none" dirty="0" err="1"/>
                        <a:t>yrs</a:t>
                      </a:r>
                      <a:endParaRPr sz="2200" u="none" strike="noStrike" cap="none" dirty="0"/>
                    </a:p>
                  </a:txBody>
                  <a:tcPr marL="91450" marR="91450" marT="45725" marB="45725"/>
                </a:tc>
                <a:tc>
                  <a:txBody>
                    <a:bodyPr/>
                    <a:lstStyle/>
                    <a:p>
                      <a:pPr marL="342900" marR="0" lvl="0" indent="-342900" algn="l" rtl="0">
                        <a:lnSpc>
                          <a:spcPct val="100000"/>
                        </a:lnSpc>
                        <a:spcBef>
                          <a:spcPts val="0"/>
                        </a:spcBef>
                        <a:spcAft>
                          <a:spcPts val="0"/>
                        </a:spcAft>
                        <a:buClr>
                          <a:srgbClr val="000000"/>
                        </a:buClr>
                        <a:buSzPts val="2200"/>
                        <a:buFont typeface="Arial" panose="020B0604020202020204" pitchFamily="34" charset="0"/>
                        <a:buChar char="•"/>
                      </a:pPr>
                      <a:r>
                        <a:rPr lang="en-CA" sz="2200" u="none" strike="noStrike" cap="none" dirty="0"/>
                        <a:t>Word recognition and pronunciation</a:t>
                      </a:r>
                    </a:p>
                    <a:p>
                      <a:pPr marL="342900" marR="0" lvl="0" indent="-342900" algn="l" rtl="0">
                        <a:lnSpc>
                          <a:spcPct val="100000"/>
                        </a:lnSpc>
                        <a:spcBef>
                          <a:spcPts val="0"/>
                        </a:spcBef>
                        <a:spcAft>
                          <a:spcPts val="0"/>
                        </a:spcAft>
                        <a:buClr>
                          <a:srgbClr val="000000"/>
                        </a:buClr>
                        <a:buSzPts val="2200"/>
                        <a:buFont typeface="Arial" panose="020B0604020202020204" pitchFamily="34" charset="0"/>
                        <a:buChar char="•"/>
                      </a:pPr>
                      <a:r>
                        <a:rPr lang="en-CA" sz="2200" u="none" strike="noStrike" cap="none" dirty="0"/>
                        <a:t>Does not assess health-related quantitative skills</a:t>
                      </a:r>
                    </a:p>
                    <a:p>
                      <a:pPr marL="342900" marR="0" lvl="0" indent="-342900" algn="l" rtl="0">
                        <a:lnSpc>
                          <a:spcPct val="100000"/>
                        </a:lnSpc>
                        <a:spcBef>
                          <a:spcPts val="0"/>
                        </a:spcBef>
                        <a:spcAft>
                          <a:spcPts val="0"/>
                        </a:spcAft>
                        <a:buClr>
                          <a:srgbClr val="000000"/>
                        </a:buClr>
                        <a:buSzPts val="2200"/>
                        <a:buFont typeface="Arial" panose="020B0604020202020204" pitchFamily="34" charset="0"/>
                        <a:buChar char="•"/>
                      </a:pPr>
                      <a:r>
                        <a:rPr lang="en-CA" sz="2200" u="none" strike="noStrike" cap="none" dirty="0"/>
                        <a:t>5-6 mins to administer</a:t>
                      </a:r>
                      <a:endParaRPr sz="1400" u="none" strike="noStrike" cap="none" dirty="0"/>
                    </a:p>
                    <a:p>
                      <a:pPr marL="342900" marR="0" lvl="0" indent="-342900" algn="l" rtl="0">
                        <a:lnSpc>
                          <a:spcPct val="100000"/>
                        </a:lnSpc>
                        <a:spcBef>
                          <a:spcPts val="0"/>
                        </a:spcBef>
                        <a:spcAft>
                          <a:spcPts val="0"/>
                        </a:spcAft>
                        <a:buClr>
                          <a:srgbClr val="000000"/>
                        </a:buClr>
                        <a:buSzPts val="2200"/>
                        <a:buFont typeface="Arial" panose="020B0604020202020204" pitchFamily="34" charset="0"/>
                        <a:buChar char="•"/>
                      </a:pPr>
                      <a:r>
                        <a:rPr lang="en-CA" sz="2200" u="none" strike="noStrike" cap="none" dirty="0"/>
                        <a:t>Heavily studied, most commonly used measure in research</a:t>
                      </a:r>
                      <a:endParaRPr sz="2200" u="none" strike="noStrike" cap="none" dirty="0"/>
                    </a:p>
                  </a:txBody>
                  <a:tcPr marL="91450" marR="91450" marT="45725" marB="45725"/>
                </a:tc>
                <a:extLst>
                  <a:ext uri="{0D108BD9-81ED-4DB2-BD59-A6C34878D82A}">
                    <a16:rowId xmlns:a16="http://schemas.microsoft.com/office/drawing/2014/main" val="10001"/>
                  </a:ext>
                </a:extLst>
              </a:tr>
              <a:tr h="2203450">
                <a:tc>
                  <a:txBody>
                    <a:bodyPr/>
                    <a:lstStyle/>
                    <a:p>
                      <a:pPr marL="0" marR="0" lvl="0" indent="0" algn="l" rtl="0">
                        <a:lnSpc>
                          <a:spcPct val="100000"/>
                        </a:lnSpc>
                        <a:spcBef>
                          <a:spcPts val="0"/>
                        </a:spcBef>
                        <a:spcAft>
                          <a:spcPts val="0"/>
                        </a:spcAft>
                        <a:buClr>
                          <a:schemeClr val="dk1"/>
                        </a:buClr>
                        <a:buSzPts val="3200"/>
                        <a:buFont typeface="Calibri"/>
                        <a:buNone/>
                      </a:pPr>
                      <a:r>
                        <a:rPr lang="en-CA" sz="3200" b="1" u="none" strike="noStrike" cap="none"/>
                        <a:t>TOFHLA</a:t>
                      </a:r>
                      <a:endParaRPr sz="1400" u="none" strike="noStrike" cap="none"/>
                    </a:p>
                    <a:p>
                      <a:pPr marL="0" marR="0" lvl="0" indent="0" algn="l" rtl="0">
                        <a:lnSpc>
                          <a:spcPct val="100000"/>
                        </a:lnSpc>
                        <a:spcBef>
                          <a:spcPts val="0"/>
                        </a:spcBef>
                        <a:spcAft>
                          <a:spcPts val="0"/>
                        </a:spcAft>
                        <a:buClr>
                          <a:schemeClr val="dk1"/>
                        </a:buClr>
                        <a:buSzPts val="3200"/>
                        <a:buFont typeface="Calibri"/>
                        <a:buNone/>
                      </a:pPr>
                      <a:endParaRPr sz="3200" b="1" u="none" strike="noStrike" cap="none"/>
                    </a:p>
                    <a:p>
                      <a:pPr marL="0" marR="0" lvl="0" indent="0" algn="l" rtl="0">
                        <a:lnSpc>
                          <a:spcPct val="100000"/>
                        </a:lnSpc>
                        <a:spcBef>
                          <a:spcPts val="0"/>
                        </a:spcBef>
                        <a:spcAft>
                          <a:spcPts val="0"/>
                        </a:spcAft>
                        <a:buClr>
                          <a:schemeClr val="dk1"/>
                        </a:buClr>
                        <a:buSzPts val="3200"/>
                        <a:buFont typeface="Calibri"/>
                        <a:buNone/>
                      </a:pPr>
                      <a:r>
                        <a:rPr lang="en-CA" sz="3200" b="1" u="none" strike="noStrike" cap="none"/>
                        <a:t>S-TOFHLA</a:t>
                      </a:r>
                      <a:endParaRPr sz="1400" u="none" strike="noStrike" cap="none"/>
                    </a:p>
                    <a:p>
                      <a:pPr marL="0" marR="0" lvl="0" indent="0" algn="l" rtl="0">
                        <a:lnSpc>
                          <a:spcPct val="100000"/>
                        </a:lnSpc>
                        <a:spcBef>
                          <a:spcPts val="0"/>
                        </a:spcBef>
                        <a:spcAft>
                          <a:spcPts val="0"/>
                        </a:spcAft>
                        <a:buClr>
                          <a:srgbClr val="000000"/>
                        </a:buClr>
                        <a:buSzPts val="3200"/>
                        <a:buFont typeface="Arial"/>
                        <a:buNone/>
                      </a:pPr>
                      <a:endParaRPr sz="3200" b="1"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200"/>
                        <a:buFont typeface="Arial"/>
                        <a:buNone/>
                      </a:pPr>
                      <a:r>
                        <a:rPr lang="en-CA" sz="2200" u="none" strike="noStrike" cap="none" dirty="0"/>
                        <a:t>36 comprehension questions</a:t>
                      </a:r>
                    </a:p>
                    <a:p>
                      <a:pPr marL="0" marR="0" lvl="0" indent="0" algn="l" rtl="0">
                        <a:lnSpc>
                          <a:spcPct val="100000"/>
                        </a:lnSpc>
                        <a:spcBef>
                          <a:spcPts val="0"/>
                        </a:spcBef>
                        <a:spcAft>
                          <a:spcPts val="0"/>
                        </a:spcAft>
                        <a:buClr>
                          <a:srgbClr val="000000"/>
                        </a:buClr>
                        <a:buSzPts val="2200"/>
                        <a:buFont typeface="Arial"/>
                        <a:buNone/>
                      </a:pPr>
                      <a:endParaRPr lang="en-CA" sz="2200" u="none" strike="noStrike" cap="none" dirty="0"/>
                    </a:p>
                    <a:p>
                      <a:pPr marL="0" marR="0" lvl="0" indent="0" algn="l" rtl="0">
                        <a:lnSpc>
                          <a:spcPct val="100000"/>
                        </a:lnSpc>
                        <a:spcBef>
                          <a:spcPts val="0"/>
                        </a:spcBef>
                        <a:spcAft>
                          <a:spcPts val="0"/>
                        </a:spcAft>
                        <a:buClr>
                          <a:srgbClr val="000000"/>
                        </a:buClr>
                        <a:buSzPts val="2200"/>
                        <a:buFont typeface="Arial"/>
                        <a:buNone/>
                      </a:pPr>
                      <a:r>
                        <a:rPr lang="en-CA" sz="2200" u="none" strike="noStrike" cap="none" dirty="0"/>
                        <a:t>4 numeric calculations</a:t>
                      </a:r>
                      <a:endParaRPr sz="22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2200"/>
                        <a:buFont typeface="Arial"/>
                        <a:buNone/>
                      </a:pPr>
                      <a:r>
                        <a:rPr lang="en-CA" sz="2200" u="none" strike="noStrike" cap="none" dirty="0"/>
                        <a:t>Validated in US</a:t>
                      </a:r>
                      <a:endParaRPr sz="1400" u="none" strike="noStrike" cap="none" dirty="0"/>
                    </a:p>
                    <a:p>
                      <a:pPr marL="0" marR="0" lvl="0" indent="0" algn="l" rtl="0">
                        <a:lnSpc>
                          <a:spcPct val="100000"/>
                        </a:lnSpc>
                        <a:spcBef>
                          <a:spcPts val="0"/>
                        </a:spcBef>
                        <a:spcAft>
                          <a:spcPts val="0"/>
                        </a:spcAft>
                        <a:buClr>
                          <a:srgbClr val="000000"/>
                        </a:buClr>
                        <a:buSzPts val="2200"/>
                        <a:buFont typeface="Arial"/>
                        <a:buNone/>
                      </a:pPr>
                      <a:endParaRPr lang="en-CA" sz="2200" u="none" strike="noStrike" cap="none" dirty="0"/>
                    </a:p>
                    <a:p>
                      <a:pPr marL="0" marR="0" lvl="0" indent="0" algn="l" rtl="0">
                        <a:lnSpc>
                          <a:spcPct val="100000"/>
                        </a:lnSpc>
                        <a:spcBef>
                          <a:spcPts val="0"/>
                        </a:spcBef>
                        <a:spcAft>
                          <a:spcPts val="0"/>
                        </a:spcAft>
                        <a:buClr>
                          <a:srgbClr val="000000"/>
                        </a:buClr>
                        <a:buSzPts val="2200"/>
                        <a:buFont typeface="Arial"/>
                        <a:buNone/>
                      </a:pPr>
                      <a:r>
                        <a:rPr lang="en-CA" sz="2200" u="none" strike="noStrike" cap="none" dirty="0"/>
                        <a:t>94% black subjects 18-64 </a:t>
                      </a:r>
                      <a:r>
                        <a:rPr lang="en-CA" sz="2200" u="none" strike="noStrike" cap="none" dirty="0" err="1"/>
                        <a:t>yrs</a:t>
                      </a:r>
                      <a:endParaRPr sz="2200" u="none" strike="noStrike" cap="none" dirty="0"/>
                    </a:p>
                  </a:txBody>
                  <a:tcPr marL="91450" marR="91450" marT="45725" marB="45725"/>
                </a:tc>
                <a:tc>
                  <a:txBody>
                    <a:bodyPr/>
                    <a:lstStyle/>
                    <a:p>
                      <a:pPr marL="342900" marR="0" lvl="0" indent="-342900" algn="l" rtl="0">
                        <a:lnSpc>
                          <a:spcPct val="100000"/>
                        </a:lnSpc>
                        <a:spcBef>
                          <a:spcPts val="0"/>
                        </a:spcBef>
                        <a:spcAft>
                          <a:spcPts val="0"/>
                        </a:spcAft>
                        <a:buClr>
                          <a:schemeClr val="dk1"/>
                        </a:buClr>
                        <a:buSzPts val="2200"/>
                        <a:buFont typeface="Arial" panose="020B0604020202020204" pitchFamily="34" charset="0"/>
                        <a:buChar char="•"/>
                      </a:pPr>
                      <a:r>
                        <a:rPr lang="en-CA" sz="2200" u="none" strike="noStrike" cap="none" dirty="0"/>
                        <a:t>Prose comprehension and numeracy</a:t>
                      </a:r>
                      <a:endParaRPr sz="1400" u="none" strike="noStrike" cap="none" dirty="0"/>
                    </a:p>
                    <a:p>
                      <a:pPr marL="342900" marR="0" lvl="0" indent="-342900" algn="l" rtl="0">
                        <a:lnSpc>
                          <a:spcPct val="100000"/>
                        </a:lnSpc>
                        <a:spcBef>
                          <a:spcPts val="0"/>
                        </a:spcBef>
                        <a:spcAft>
                          <a:spcPts val="0"/>
                        </a:spcAft>
                        <a:buClr>
                          <a:schemeClr val="dk1"/>
                        </a:buClr>
                        <a:buSzPts val="2200"/>
                        <a:buFont typeface="Arial" panose="020B0604020202020204" pitchFamily="34" charset="0"/>
                        <a:buChar char="•"/>
                      </a:pPr>
                      <a:r>
                        <a:rPr lang="en-CA" sz="2200" u="none" strike="noStrike" cap="none" dirty="0"/>
                        <a:t>Limited ability to detect poor numeracy</a:t>
                      </a:r>
                      <a:endParaRPr sz="1400" u="none" strike="noStrike" cap="none" dirty="0"/>
                    </a:p>
                    <a:p>
                      <a:pPr marL="342900" marR="0" lvl="0" indent="-342900" algn="l" rtl="0">
                        <a:lnSpc>
                          <a:spcPct val="100000"/>
                        </a:lnSpc>
                        <a:spcBef>
                          <a:spcPts val="0"/>
                        </a:spcBef>
                        <a:spcAft>
                          <a:spcPts val="0"/>
                        </a:spcAft>
                        <a:buClr>
                          <a:schemeClr val="dk1"/>
                        </a:buClr>
                        <a:buSzPts val="2200"/>
                        <a:buFont typeface="Arial" panose="020B0604020202020204" pitchFamily="34" charset="0"/>
                        <a:buChar char="•"/>
                      </a:pPr>
                      <a:r>
                        <a:rPr lang="en-CA" sz="2200" u="none" strike="noStrike" cap="none" dirty="0"/>
                        <a:t>12-22 mins to administer</a:t>
                      </a:r>
                      <a:endParaRPr sz="2200" u="none" strike="noStrike" cap="none" dirty="0"/>
                    </a:p>
                  </a:txBody>
                  <a:tcPr marL="91450" marR="91450" marT="45725" marB="45725"/>
                </a:tc>
                <a:extLst>
                  <a:ext uri="{0D108BD9-81ED-4DB2-BD59-A6C34878D82A}">
                    <a16:rowId xmlns:a16="http://schemas.microsoft.com/office/drawing/2014/main" val="10002"/>
                  </a:ext>
                </a:extLst>
              </a:tr>
              <a:tr h="1669950">
                <a:tc>
                  <a:txBody>
                    <a:bodyPr/>
                    <a:lstStyle/>
                    <a:p>
                      <a:pPr marL="0" marR="0" lvl="0" indent="0" algn="l" rtl="0">
                        <a:lnSpc>
                          <a:spcPct val="100000"/>
                        </a:lnSpc>
                        <a:spcBef>
                          <a:spcPts val="0"/>
                        </a:spcBef>
                        <a:spcAft>
                          <a:spcPts val="0"/>
                        </a:spcAft>
                        <a:buClr>
                          <a:srgbClr val="000000"/>
                        </a:buClr>
                        <a:buSzPts val="3200"/>
                        <a:buFont typeface="Arial"/>
                        <a:buNone/>
                      </a:pPr>
                      <a:r>
                        <a:rPr lang="en-CA" sz="3200" b="1" u="none" strike="noStrike" cap="none"/>
                        <a:t>NVS</a:t>
                      </a:r>
                      <a:endParaRPr sz="3200" b="1"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200"/>
                        <a:buFont typeface="Arial"/>
                        <a:buNone/>
                      </a:pPr>
                      <a:r>
                        <a:rPr lang="en-CA" sz="2200" u="none" strike="noStrike" cap="none" dirty="0"/>
                        <a:t>Simulated nutrition label</a:t>
                      </a:r>
                    </a:p>
                    <a:p>
                      <a:pPr marL="0" marR="0" lvl="0" indent="0" algn="l" rtl="0">
                        <a:lnSpc>
                          <a:spcPct val="100000"/>
                        </a:lnSpc>
                        <a:spcBef>
                          <a:spcPts val="0"/>
                        </a:spcBef>
                        <a:spcAft>
                          <a:spcPts val="0"/>
                        </a:spcAft>
                        <a:buClr>
                          <a:srgbClr val="000000"/>
                        </a:buClr>
                        <a:buSzPts val="2200"/>
                        <a:buFont typeface="Arial"/>
                        <a:buNone/>
                      </a:pPr>
                      <a:endParaRPr lang="en-CA" sz="2200" u="none" strike="noStrike" cap="none" dirty="0"/>
                    </a:p>
                    <a:p>
                      <a:pPr marL="0" marR="0" lvl="0" indent="0" algn="l" rtl="0">
                        <a:lnSpc>
                          <a:spcPct val="100000"/>
                        </a:lnSpc>
                        <a:spcBef>
                          <a:spcPts val="0"/>
                        </a:spcBef>
                        <a:spcAft>
                          <a:spcPts val="0"/>
                        </a:spcAft>
                        <a:buClr>
                          <a:srgbClr val="000000"/>
                        </a:buClr>
                        <a:buSzPts val="2200"/>
                        <a:buFont typeface="Arial"/>
                        <a:buNone/>
                      </a:pPr>
                      <a:r>
                        <a:rPr lang="en-CA" sz="2200" u="none" strike="noStrike" cap="none" dirty="0"/>
                        <a:t>6 questions</a:t>
                      </a:r>
                      <a:endParaRPr sz="22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2200"/>
                        <a:buFont typeface="Arial"/>
                        <a:buNone/>
                      </a:pPr>
                      <a:r>
                        <a:rPr lang="en-CA" sz="2200" u="none" strike="noStrike" cap="none" dirty="0"/>
                        <a:t>Validated in US</a:t>
                      </a:r>
                    </a:p>
                    <a:p>
                      <a:pPr marL="0" marR="0" lvl="0" indent="0" algn="l" rtl="0">
                        <a:lnSpc>
                          <a:spcPct val="100000"/>
                        </a:lnSpc>
                        <a:spcBef>
                          <a:spcPts val="0"/>
                        </a:spcBef>
                        <a:spcAft>
                          <a:spcPts val="0"/>
                        </a:spcAft>
                        <a:buClr>
                          <a:srgbClr val="000000"/>
                        </a:buClr>
                        <a:buSzPts val="2200"/>
                        <a:buFont typeface="Arial"/>
                        <a:buNone/>
                      </a:pPr>
                      <a:endParaRPr sz="1400" u="none" strike="noStrike" cap="none" dirty="0"/>
                    </a:p>
                    <a:p>
                      <a:pPr marL="0" marR="0" lvl="0" indent="0" algn="l" rtl="0">
                        <a:lnSpc>
                          <a:spcPct val="100000"/>
                        </a:lnSpc>
                        <a:spcBef>
                          <a:spcPts val="0"/>
                        </a:spcBef>
                        <a:spcAft>
                          <a:spcPts val="0"/>
                        </a:spcAft>
                        <a:buClr>
                          <a:srgbClr val="000000"/>
                        </a:buClr>
                        <a:buSzPts val="2200"/>
                        <a:buFont typeface="Arial"/>
                        <a:buNone/>
                      </a:pPr>
                      <a:r>
                        <a:rPr lang="en-CA" sz="2200" u="none" strike="noStrike" cap="none" dirty="0"/>
                        <a:t>93% white subjects 18-64 </a:t>
                      </a:r>
                      <a:r>
                        <a:rPr lang="en-CA" sz="2200" u="none" strike="noStrike" cap="none" dirty="0" err="1"/>
                        <a:t>yrs</a:t>
                      </a:r>
                      <a:endParaRPr sz="2200" u="none" strike="noStrike" cap="none" dirty="0"/>
                    </a:p>
                  </a:txBody>
                  <a:tcPr marL="91450" marR="91450" marT="45725" marB="45725"/>
                </a:tc>
                <a:tc>
                  <a:txBody>
                    <a:bodyPr/>
                    <a:lstStyle/>
                    <a:p>
                      <a:pPr marL="342900" marR="0" lvl="0" indent="-342900" algn="l" rtl="0">
                        <a:lnSpc>
                          <a:spcPct val="100000"/>
                        </a:lnSpc>
                        <a:spcBef>
                          <a:spcPts val="0"/>
                        </a:spcBef>
                        <a:spcAft>
                          <a:spcPts val="0"/>
                        </a:spcAft>
                        <a:buClr>
                          <a:schemeClr val="dk1"/>
                        </a:buClr>
                        <a:buSzPts val="2200"/>
                        <a:buFont typeface="Arial" panose="020B0604020202020204" pitchFamily="34" charset="0"/>
                        <a:buChar char="•"/>
                      </a:pPr>
                      <a:r>
                        <a:rPr lang="en-CA" sz="2200" u="none" strike="noStrike" cap="none" dirty="0"/>
                        <a:t>Reading skill, comprehension and numeracy</a:t>
                      </a:r>
                      <a:endParaRPr sz="1400" u="none" strike="noStrike" cap="none" dirty="0"/>
                    </a:p>
                    <a:p>
                      <a:pPr marL="342900" marR="0" lvl="0" indent="-342900" algn="l" rtl="0">
                        <a:lnSpc>
                          <a:spcPct val="100000"/>
                        </a:lnSpc>
                        <a:spcBef>
                          <a:spcPts val="0"/>
                        </a:spcBef>
                        <a:spcAft>
                          <a:spcPts val="0"/>
                        </a:spcAft>
                        <a:buClr>
                          <a:schemeClr val="dk1"/>
                        </a:buClr>
                        <a:buSzPts val="2200"/>
                        <a:buFont typeface="Arial" panose="020B0604020202020204" pitchFamily="34" charset="0"/>
                        <a:buChar char="•"/>
                      </a:pPr>
                      <a:r>
                        <a:rPr lang="en-CA" sz="2200" u="none" strike="noStrike" cap="none" dirty="0"/>
                        <a:t>3-5 mins to administer</a:t>
                      </a:r>
                      <a:endParaRPr sz="1400" u="none" strike="noStrike" cap="none" dirty="0"/>
                    </a:p>
                    <a:p>
                      <a:pPr marL="342900" marR="0" lvl="0" indent="-342900" algn="l" rtl="0">
                        <a:lnSpc>
                          <a:spcPct val="100000"/>
                        </a:lnSpc>
                        <a:spcBef>
                          <a:spcPts val="0"/>
                        </a:spcBef>
                        <a:spcAft>
                          <a:spcPts val="0"/>
                        </a:spcAft>
                        <a:buClr>
                          <a:schemeClr val="dk1"/>
                        </a:buClr>
                        <a:buSzPts val="2200"/>
                        <a:buFont typeface="Arial" panose="020B0604020202020204" pitchFamily="34" charset="0"/>
                        <a:buChar char="•"/>
                      </a:pPr>
                      <a:r>
                        <a:rPr lang="en-CA" sz="2200" u="none" strike="noStrike" cap="none" dirty="0"/>
                        <a:t>Limited empirical support</a:t>
                      </a:r>
                      <a:endParaRPr sz="2200" u="none" strike="noStrike" cap="none" dirty="0"/>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18"/>
          <p:cNvPicPr preferRelativeResize="0"/>
          <p:nvPr/>
        </p:nvPicPr>
        <p:blipFill rotWithShape="1">
          <a:blip r:embed="rId3">
            <a:alphaModFix/>
          </a:blip>
          <a:srcRect b="20690"/>
          <a:stretch/>
        </p:blipFill>
        <p:spPr>
          <a:xfrm>
            <a:off x="1641364" y="567559"/>
            <a:ext cx="8797386" cy="554946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CA"/>
              <a:t>The “Newest Vital Sign” (NVS)</a:t>
            </a:r>
            <a:endParaRPr/>
          </a:p>
        </p:txBody>
      </p:sp>
      <p:sp>
        <p:nvSpPr>
          <p:cNvPr id="226" name="Google Shape;226;p19"/>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91440" algn="l" rtl="0">
              <a:lnSpc>
                <a:spcPct val="90000"/>
              </a:lnSpc>
              <a:spcBef>
                <a:spcPts val="0"/>
              </a:spcBef>
              <a:spcAft>
                <a:spcPts val="0"/>
              </a:spcAft>
              <a:buSzPts val="2400"/>
              <a:buFont typeface="Arial"/>
              <a:buChar char="•"/>
            </a:pPr>
            <a:r>
              <a:rPr lang="en-CA" sz="2400" dirty="0"/>
              <a:t> Validated screening test </a:t>
            </a:r>
            <a:endParaRPr dirty="0"/>
          </a:p>
          <a:p>
            <a:pPr marL="384048" lvl="1" indent="-182880" algn="l" rtl="0">
              <a:lnSpc>
                <a:spcPct val="90000"/>
              </a:lnSpc>
              <a:spcBef>
                <a:spcPts val="400"/>
              </a:spcBef>
              <a:spcAft>
                <a:spcPts val="0"/>
              </a:spcAft>
              <a:buSzPts val="2200"/>
              <a:buFont typeface="Arial"/>
              <a:buChar char="•"/>
            </a:pPr>
            <a:r>
              <a:rPr lang="en-CA" sz="2200" dirty="0"/>
              <a:t>6 verbally administered questions </a:t>
            </a:r>
            <a:endParaRPr sz="2200" dirty="0"/>
          </a:p>
          <a:p>
            <a:pPr marL="91440" lvl="0" indent="-91440" algn="l" rtl="0">
              <a:lnSpc>
                <a:spcPct val="90000"/>
              </a:lnSpc>
              <a:spcBef>
                <a:spcPts val="1600"/>
              </a:spcBef>
              <a:spcAft>
                <a:spcPts val="0"/>
              </a:spcAft>
              <a:buSzPts val="2400"/>
              <a:buFont typeface="Arial"/>
              <a:buChar char="•"/>
            </a:pPr>
            <a:r>
              <a:rPr lang="en-CA" sz="2400" dirty="0"/>
              <a:t> Uses an ice cream nutrition label to assess health literacy and numeracy</a:t>
            </a:r>
            <a:endParaRPr sz="2400" dirty="0"/>
          </a:p>
          <a:p>
            <a:pPr marL="91440" lvl="0" indent="-91440" algn="l" rtl="0">
              <a:lnSpc>
                <a:spcPct val="90000"/>
              </a:lnSpc>
              <a:spcBef>
                <a:spcPts val="1400"/>
              </a:spcBef>
              <a:spcAft>
                <a:spcPts val="0"/>
              </a:spcAft>
              <a:buSzPts val="2400"/>
              <a:buFont typeface="Arial"/>
              <a:buChar char="•"/>
            </a:pPr>
            <a:r>
              <a:rPr lang="en-CA" sz="2400" dirty="0"/>
              <a:t> Nutrition labels are familiar items that are important parts of health management for many chronic diseases</a:t>
            </a:r>
            <a:endParaRPr dirty="0"/>
          </a:p>
          <a:p>
            <a:pPr marL="91440" lvl="0" indent="-91440" algn="l" rtl="0">
              <a:lnSpc>
                <a:spcPct val="90000"/>
              </a:lnSpc>
              <a:spcBef>
                <a:spcPts val="1400"/>
              </a:spcBef>
              <a:spcAft>
                <a:spcPts val="0"/>
              </a:spcAft>
              <a:buSzPts val="2400"/>
              <a:buFont typeface="Arial"/>
              <a:buChar char="•"/>
            </a:pPr>
            <a:r>
              <a:rPr lang="en-CA" sz="2400" dirty="0"/>
              <a:t> ~ 3 minutes to administer</a:t>
            </a:r>
            <a:endParaRPr dirty="0"/>
          </a:p>
          <a:p>
            <a:pPr marL="91440" lvl="0" indent="-91440" algn="l" rtl="0">
              <a:lnSpc>
                <a:spcPct val="90000"/>
              </a:lnSpc>
              <a:spcBef>
                <a:spcPts val="1400"/>
              </a:spcBef>
              <a:spcAft>
                <a:spcPts val="0"/>
              </a:spcAft>
              <a:buSzPts val="2400"/>
              <a:buFont typeface="Arial"/>
              <a:buChar char="•"/>
            </a:pPr>
            <a:r>
              <a:rPr lang="en-CA" sz="2400" dirty="0"/>
              <a:t> Provides higher sensitivity than the TOFHLA for detecting marginal health literacy</a:t>
            </a:r>
            <a:endParaRPr sz="2400" dirty="0"/>
          </a:p>
          <a:p>
            <a:pPr marL="91440" lvl="0" indent="0" algn="l" rtl="0">
              <a:lnSpc>
                <a:spcPct val="90000"/>
              </a:lnSpc>
              <a:spcBef>
                <a:spcPts val="1400"/>
              </a:spcBef>
              <a:spcAft>
                <a:spcPts val="0"/>
              </a:spcAft>
              <a:buSzPts val="2000"/>
              <a:buNone/>
            </a:pPr>
            <a:endParaRPr dirty="0"/>
          </a:p>
        </p:txBody>
      </p:sp>
      <p:sp>
        <p:nvSpPr>
          <p:cNvPr id="227" name="Google Shape;227;p19"/>
          <p:cNvSpPr txBox="1"/>
          <p:nvPr/>
        </p:nvSpPr>
        <p:spPr>
          <a:xfrm>
            <a:off x="8644758" y="6369270"/>
            <a:ext cx="354724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Calibri"/>
                <a:ea typeface="Calibri"/>
                <a:cs typeface="Calibri"/>
                <a:sym typeface="Calibri"/>
              </a:rPr>
              <a:t>Annals of Family Medicine, 2005</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CA"/>
              <a:t>Disclosure</a:t>
            </a:r>
            <a:endParaRPr/>
          </a:p>
        </p:txBody>
      </p:sp>
      <p:sp>
        <p:nvSpPr>
          <p:cNvPr id="112" name="Google Shape;112;p2"/>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91440" algn="l" rtl="0">
              <a:lnSpc>
                <a:spcPct val="90000"/>
              </a:lnSpc>
              <a:spcBef>
                <a:spcPts val="0"/>
              </a:spcBef>
              <a:spcAft>
                <a:spcPts val="0"/>
              </a:spcAft>
              <a:buSzPts val="2000"/>
              <a:buChar char=" "/>
            </a:pPr>
            <a:r>
              <a:rPr lang="en-CA"/>
              <a:t>No relevant current or past relationships with commercial entities to disclose</a:t>
            </a:r>
            <a:endParaRPr/>
          </a:p>
          <a:p>
            <a:pPr marL="91440" lvl="0" indent="0" algn="l" rtl="0">
              <a:lnSpc>
                <a:spcPct val="90000"/>
              </a:lnSpc>
              <a:spcBef>
                <a:spcPts val="1400"/>
              </a:spcBef>
              <a:spcAft>
                <a:spcPts val="0"/>
              </a:spcAft>
              <a:buSzPts val="20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231"/>
        <p:cNvGrpSpPr/>
        <p:nvPr/>
      </p:nvGrpSpPr>
      <p:grpSpPr>
        <a:xfrm>
          <a:off x="0" y="0"/>
          <a:ext cx="0" cy="0"/>
          <a:chOff x="0" y="0"/>
          <a:chExt cx="0" cy="0"/>
        </a:xfrm>
      </p:grpSpPr>
      <p:pic>
        <p:nvPicPr>
          <p:cNvPr id="232" name="Google Shape;232;p20" descr="The Newest Vital Sign (NVS) screening instrument for health literacy.... |  Download Scientific Diagram"/>
          <p:cNvPicPr preferRelativeResize="0">
            <a:picLocks noGrp="1"/>
          </p:cNvPicPr>
          <p:nvPr>
            <p:ph type="body" idx="1"/>
          </p:nvPr>
        </p:nvPicPr>
        <p:blipFill rotWithShape="1">
          <a:blip r:embed="rId3">
            <a:alphaModFix/>
          </a:blip>
          <a:srcRect r="49347"/>
          <a:stretch/>
        </p:blipFill>
        <p:spPr>
          <a:xfrm>
            <a:off x="6662506" y="105765"/>
            <a:ext cx="5290916" cy="6646470"/>
          </a:xfrm>
          <a:prstGeom prst="rect">
            <a:avLst/>
          </a:prstGeom>
          <a:noFill/>
          <a:ln>
            <a:noFill/>
          </a:ln>
        </p:spPr>
      </p:pic>
      <p:sp>
        <p:nvSpPr>
          <p:cNvPr id="233" name="Google Shape;233;p20"/>
          <p:cNvSpPr txBox="1"/>
          <p:nvPr/>
        </p:nvSpPr>
        <p:spPr>
          <a:xfrm>
            <a:off x="825674" y="6496354"/>
            <a:ext cx="1090071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https://www.researchgate.net/figure/The-Newest-Vital-Sign-NVS-screening-instrument-for-health-literacy-The-Newest-Vital_fig1_51106767</a:t>
            </a:r>
            <a:endParaRPr sz="1400" b="0" i="0" u="none" strike="noStrike" cap="none"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493050A1-94EA-0980-6CD9-7368491576EE}"/>
              </a:ext>
            </a:extLst>
          </p:cNvPr>
          <p:cNvSpPr txBox="1"/>
          <p:nvPr/>
        </p:nvSpPr>
        <p:spPr>
          <a:xfrm>
            <a:off x="1352811" y="1628384"/>
            <a:ext cx="184731" cy="307777"/>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70496E93-5E9E-47CF-C629-8E9EBFAC5CE7}"/>
              </a:ext>
            </a:extLst>
          </p:cNvPr>
          <p:cNvPicPr>
            <a:picLocks noChangeAspect="1"/>
          </p:cNvPicPr>
          <p:nvPr/>
        </p:nvPicPr>
        <p:blipFill rotWithShape="1">
          <a:blip r:embed="rId5"/>
          <a:srcRect r="67835" b="-12375"/>
          <a:stretch/>
        </p:blipFill>
        <p:spPr>
          <a:xfrm>
            <a:off x="568447" y="1181474"/>
            <a:ext cx="5527553" cy="1509373"/>
          </a:xfrm>
          <a:prstGeom prst="rect">
            <a:avLst/>
          </a:prstGeom>
        </p:spPr>
      </p:pic>
      <p:pic>
        <p:nvPicPr>
          <p:cNvPr id="4" name="Picture 3">
            <a:extLst>
              <a:ext uri="{FF2B5EF4-FFF2-40B4-BE49-F238E27FC236}">
                <a16:creationId xmlns:a16="http://schemas.microsoft.com/office/drawing/2014/main" id="{2FC47B2A-9555-E279-E3D5-2D7B50806DE0}"/>
              </a:ext>
            </a:extLst>
          </p:cNvPr>
          <p:cNvPicPr>
            <a:picLocks noChangeAspect="1"/>
          </p:cNvPicPr>
          <p:nvPr/>
        </p:nvPicPr>
        <p:blipFill rotWithShape="1">
          <a:blip r:embed="rId5"/>
          <a:srcRect l="32004" r="21421"/>
          <a:stretch/>
        </p:blipFill>
        <p:spPr>
          <a:xfrm>
            <a:off x="238578" y="2702645"/>
            <a:ext cx="6341927" cy="1064253"/>
          </a:xfrm>
          <a:prstGeom prst="rect">
            <a:avLst/>
          </a:prstGeom>
        </p:spPr>
      </p:pic>
      <p:pic>
        <p:nvPicPr>
          <p:cNvPr id="5" name="Picture 4">
            <a:extLst>
              <a:ext uri="{FF2B5EF4-FFF2-40B4-BE49-F238E27FC236}">
                <a16:creationId xmlns:a16="http://schemas.microsoft.com/office/drawing/2014/main" id="{A07658C9-CB81-D059-A62D-C85074323902}"/>
              </a:ext>
            </a:extLst>
          </p:cNvPr>
          <p:cNvPicPr>
            <a:picLocks noChangeAspect="1"/>
          </p:cNvPicPr>
          <p:nvPr/>
        </p:nvPicPr>
        <p:blipFill rotWithShape="1">
          <a:blip r:embed="rId5"/>
          <a:srcRect l="90063"/>
          <a:stretch/>
        </p:blipFill>
        <p:spPr>
          <a:xfrm>
            <a:off x="1735454" y="3849087"/>
            <a:ext cx="2949281" cy="2383420"/>
          </a:xfrm>
          <a:prstGeom prst="rect">
            <a:avLst/>
          </a:prstGeom>
        </p:spPr>
      </p:pic>
      <p:sp>
        <p:nvSpPr>
          <p:cNvPr id="6" name="TextBox 5">
            <a:extLst>
              <a:ext uri="{FF2B5EF4-FFF2-40B4-BE49-F238E27FC236}">
                <a16:creationId xmlns:a16="http://schemas.microsoft.com/office/drawing/2014/main" id="{24286C3A-AB0F-FE3D-CD80-4B7E6E35B10D}"/>
              </a:ext>
            </a:extLst>
          </p:cNvPr>
          <p:cNvSpPr txBox="1"/>
          <p:nvPr/>
        </p:nvSpPr>
        <p:spPr>
          <a:xfrm>
            <a:off x="1106764" y="209741"/>
            <a:ext cx="4422731" cy="707886"/>
          </a:xfrm>
          <a:prstGeom prst="rect">
            <a:avLst/>
          </a:prstGeom>
          <a:noFill/>
        </p:spPr>
        <p:txBody>
          <a:bodyPr wrap="square" rtlCol="0">
            <a:spAutoFit/>
          </a:bodyPr>
          <a:lstStyle/>
          <a:p>
            <a:r>
              <a:rPr lang="en-US" sz="4000" b="1" dirty="0">
                <a:latin typeface="Calibri" panose="020F0502020204030204" pitchFamily="34" charset="0"/>
                <a:cs typeface="Calibri" panose="020F0502020204030204" pitchFamily="34" charset="0"/>
              </a:rPr>
              <a:t>Grab your devices!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1"/>
          <p:cNvSpPr txBox="1">
            <a:spLocks noGrp="1"/>
          </p:cNvSpPr>
          <p:nvPr>
            <p:ph type="title"/>
          </p:nvPr>
        </p:nvSpPr>
        <p:spPr>
          <a:xfrm>
            <a:off x="786384" y="137160"/>
            <a:ext cx="10058400" cy="932688"/>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CA"/>
              <a:t>The “Newest Vital Sign (NVS)”</a:t>
            </a:r>
            <a:endParaRPr/>
          </a:p>
        </p:txBody>
      </p:sp>
      <p:graphicFrame>
        <p:nvGraphicFramePr>
          <p:cNvPr id="239" name="Google Shape;239;p21"/>
          <p:cNvGraphicFramePr/>
          <p:nvPr/>
        </p:nvGraphicFramePr>
        <p:xfrm>
          <a:off x="384050" y="1225296"/>
          <a:ext cx="11447900" cy="4831075"/>
        </p:xfrm>
        <a:graphic>
          <a:graphicData uri="http://schemas.openxmlformats.org/drawingml/2006/table">
            <a:tbl>
              <a:tblPr firstRow="1" bandRow="1">
                <a:noFill/>
                <a:tableStyleId>{6CF17373-8225-460F-9137-3885E7AAF07B}</a:tableStyleId>
              </a:tblPr>
              <a:tblGrid>
                <a:gridCol w="2114400">
                  <a:extLst>
                    <a:ext uri="{9D8B030D-6E8A-4147-A177-3AD203B41FA5}">
                      <a16:colId xmlns:a16="http://schemas.microsoft.com/office/drawing/2014/main" val="20000"/>
                    </a:ext>
                  </a:extLst>
                </a:gridCol>
                <a:gridCol w="3610425">
                  <a:extLst>
                    <a:ext uri="{9D8B030D-6E8A-4147-A177-3AD203B41FA5}">
                      <a16:colId xmlns:a16="http://schemas.microsoft.com/office/drawing/2014/main" val="20001"/>
                    </a:ext>
                  </a:extLst>
                </a:gridCol>
                <a:gridCol w="5723075">
                  <a:extLst>
                    <a:ext uri="{9D8B030D-6E8A-4147-A177-3AD203B41FA5}">
                      <a16:colId xmlns:a16="http://schemas.microsoft.com/office/drawing/2014/main" val="20002"/>
                    </a:ext>
                  </a:extLst>
                </a:gridCol>
              </a:tblGrid>
              <a:tr h="470550">
                <a:tc gridSpan="2">
                  <a:txBody>
                    <a:bodyPr/>
                    <a:lstStyle/>
                    <a:p>
                      <a:pPr marL="0" marR="0" lvl="0" indent="0" algn="l" rtl="0">
                        <a:lnSpc>
                          <a:spcPct val="100000"/>
                        </a:lnSpc>
                        <a:spcBef>
                          <a:spcPts val="0"/>
                        </a:spcBef>
                        <a:spcAft>
                          <a:spcPts val="0"/>
                        </a:spcAft>
                        <a:buClr>
                          <a:srgbClr val="000000"/>
                        </a:buClr>
                        <a:buSzPts val="2400"/>
                        <a:buFont typeface="Arial"/>
                        <a:buNone/>
                      </a:pPr>
                      <a:r>
                        <a:rPr lang="en-CA" sz="2400" u="none" strike="noStrike" cap="none"/>
                        <a:t>NVS Assessment Areas</a:t>
                      </a:r>
                      <a:endParaRPr sz="2400" u="none" strike="noStrike" cap="none"/>
                    </a:p>
                  </a:txBody>
                  <a:tcPr marL="91450" marR="91450" marT="45725" marB="45725"/>
                </a:tc>
                <a:tc h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2400"/>
                        <a:buFont typeface="Calibri"/>
                        <a:buNone/>
                      </a:pPr>
                      <a:r>
                        <a:rPr lang="en-CA" sz="2400" u="none" strike="noStrike" cap="none"/>
                        <a:t>Applications to Post-Transplant Care</a:t>
                      </a:r>
                      <a:endParaRPr sz="2400" u="none" strike="noStrike" cap="none"/>
                    </a:p>
                  </a:txBody>
                  <a:tcPr marL="91450" marR="91450" marT="45725" marB="45725"/>
                </a:tc>
                <a:extLst>
                  <a:ext uri="{0D108BD9-81ED-4DB2-BD59-A6C34878D82A}">
                    <a16:rowId xmlns:a16="http://schemas.microsoft.com/office/drawing/2014/main" val="10000"/>
                  </a:ext>
                </a:extLst>
              </a:tr>
              <a:tr h="1035225">
                <a:tc>
                  <a:txBody>
                    <a:bodyPr/>
                    <a:lstStyle/>
                    <a:p>
                      <a:pPr marL="0" marR="0" lvl="0" indent="0" algn="l" rtl="0">
                        <a:lnSpc>
                          <a:spcPct val="100000"/>
                        </a:lnSpc>
                        <a:spcBef>
                          <a:spcPts val="0"/>
                        </a:spcBef>
                        <a:spcAft>
                          <a:spcPts val="0"/>
                        </a:spcAft>
                        <a:buClr>
                          <a:srgbClr val="000000"/>
                        </a:buClr>
                        <a:buSzPts val="2000"/>
                        <a:buFont typeface="Arial"/>
                        <a:buNone/>
                      </a:pPr>
                      <a:r>
                        <a:rPr lang="en-CA" sz="2000" b="1" u="none" strike="noStrike" cap="none"/>
                        <a:t>Numeracy skills </a:t>
                      </a:r>
                      <a:endParaRPr sz="2000" u="none" strike="noStrike" cap="none"/>
                    </a:p>
                  </a:txBody>
                  <a:tcPr marL="91450" marR="91450" marT="45725" marB="45725"/>
                </a:tc>
                <a:tc>
                  <a:txBody>
                    <a:bodyPr/>
                    <a:lstStyle/>
                    <a:p>
                      <a:pPr marL="342900" marR="0" lvl="0" indent="-342900" algn="l" rtl="0">
                        <a:lnSpc>
                          <a:spcPct val="100000"/>
                        </a:lnSpc>
                        <a:spcBef>
                          <a:spcPts val="0"/>
                        </a:spcBef>
                        <a:spcAft>
                          <a:spcPts val="0"/>
                        </a:spcAft>
                        <a:buClr>
                          <a:schemeClr val="dk1"/>
                        </a:buClr>
                        <a:buSzPts val="2000"/>
                        <a:buFont typeface="Arial"/>
                        <a:buChar char="•"/>
                      </a:pPr>
                      <a:r>
                        <a:rPr lang="en-CA" sz="2000" u="none" strike="noStrike" cap="none"/>
                        <a:t>multiplication, converting to percentage</a:t>
                      </a:r>
                      <a:endParaRPr sz="2000" u="none" strike="noStrike" cap="none"/>
                    </a:p>
                  </a:txBody>
                  <a:tcPr marL="91450" marR="91450" marT="45725" marB="45725"/>
                </a:tc>
                <a:tc>
                  <a:txBody>
                    <a:bodyPr/>
                    <a:lstStyle/>
                    <a:p>
                      <a:pPr marL="342900" marR="0" lvl="0" indent="-342900" algn="l" rtl="0">
                        <a:lnSpc>
                          <a:spcPct val="100000"/>
                        </a:lnSpc>
                        <a:spcBef>
                          <a:spcPts val="0"/>
                        </a:spcBef>
                        <a:spcAft>
                          <a:spcPts val="0"/>
                        </a:spcAft>
                        <a:buClr>
                          <a:schemeClr val="dk1"/>
                        </a:buClr>
                        <a:buSzPts val="2000"/>
                        <a:buFont typeface="Arial"/>
                        <a:buChar char="•"/>
                      </a:pPr>
                      <a:r>
                        <a:rPr lang="en-CA" sz="2000" u="none" strike="noStrike" cap="none"/>
                        <a:t>tacrolimus or prednisone dose adjustments</a:t>
                      </a:r>
                      <a:endParaRPr sz="1400" u="none" strike="noStrike" cap="none"/>
                    </a:p>
                    <a:p>
                      <a:pPr marL="342900" marR="0" lvl="0" indent="-342900" algn="l" rtl="0">
                        <a:lnSpc>
                          <a:spcPct val="100000"/>
                        </a:lnSpc>
                        <a:spcBef>
                          <a:spcPts val="0"/>
                        </a:spcBef>
                        <a:spcAft>
                          <a:spcPts val="0"/>
                        </a:spcAft>
                        <a:buClr>
                          <a:schemeClr val="dk1"/>
                        </a:buClr>
                        <a:buSzPts val="2000"/>
                        <a:buFont typeface="Arial"/>
                        <a:buChar char="•"/>
                      </a:pPr>
                      <a:r>
                        <a:rPr lang="en-CA" sz="2000" u="none" strike="noStrike" cap="none"/>
                        <a:t>using different strengths of tablet or liquid medication concentrations</a:t>
                      </a:r>
                      <a:endParaRPr sz="2000" u="none" strike="noStrike" cap="none"/>
                    </a:p>
                  </a:txBody>
                  <a:tcPr marL="91450" marR="91450" marT="45725" marB="45725"/>
                </a:tc>
                <a:extLst>
                  <a:ext uri="{0D108BD9-81ED-4DB2-BD59-A6C34878D82A}">
                    <a16:rowId xmlns:a16="http://schemas.microsoft.com/office/drawing/2014/main" val="10001"/>
                  </a:ext>
                </a:extLst>
              </a:tr>
              <a:tr h="1348950">
                <a:tc>
                  <a:txBody>
                    <a:bodyPr/>
                    <a:lstStyle/>
                    <a:p>
                      <a:pPr marL="0" marR="0" lvl="0" indent="0" algn="l" rtl="0">
                        <a:lnSpc>
                          <a:spcPct val="100000"/>
                        </a:lnSpc>
                        <a:spcBef>
                          <a:spcPts val="0"/>
                        </a:spcBef>
                        <a:spcAft>
                          <a:spcPts val="0"/>
                        </a:spcAft>
                        <a:buClr>
                          <a:srgbClr val="000000"/>
                        </a:buClr>
                        <a:buSzPts val="2000"/>
                        <a:buFont typeface="Arial"/>
                        <a:buNone/>
                      </a:pPr>
                      <a:r>
                        <a:rPr lang="en-CA" sz="2000" b="1" u="none" strike="noStrike" cap="none"/>
                        <a:t>Locate-the-information skill </a:t>
                      </a:r>
                      <a:endParaRPr sz="2000" u="none" strike="noStrike" cap="none"/>
                    </a:p>
                  </a:txBody>
                  <a:tcPr marL="91450" marR="91450" marT="45725" marB="45725"/>
                </a:tc>
                <a:tc>
                  <a:txBody>
                    <a:bodyPr/>
                    <a:lstStyle/>
                    <a:p>
                      <a:pPr marL="342900" marR="0" lvl="0" indent="-342900" algn="l" rtl="0">
                        <a:lnSpc>
                          <a:spcPct val="100000"/>
                        </a:lnSpc>
                        <a:spcBef>
                          <a:spcPts val="0"/>
                        </a:spcBef>
                        <a:spcAft>
                          <a:spcPts val="0"/>
                        </a:spcAft>
                        <a:buClr>
                          <a:schemeClr val="dk1"/>
                        </a:buClr>
                        <a:buSzPts val="2000"/>
                        <a:buFont typeface="Arial"/>
                        <a:buChar char="•"/>
                      </a:pPr>
                      <a:r>
                        <a:rPr lang="en-CA" sz="2000" u="none" strike="noStrike" cap="none"/>
                        <a:t>reading comprehension and application, eg. “servings per container” vs “serving size”</a:t>
                      </a:r>
                      <a:endParaRPr sz="2000" u="none" strike="noStrike" cap="none"/>
                    </a:p>
                    <a:p>
                      <a:pPr marL="342900" marR="0" lvl="0" indent="-215900" algn="l" rtl="0">
                        <a:lnSpc>
                          <a:spcPct val="100000"/>
                        </a:lnSpc>
                        <a:spcBef>
                          <a:spcPts val="0"/>
                        </a:spcBef>
                        <a:spcAft>
                          <a:spcPts val="0"/>
                        </a:spcAft>
                        <a:buClr>
                          <a:schemeClr val="dk1"/>
                        </a:buClr>
                        <a:buSzPts val="2000"/>
                        <a:buFont typeface="Arial"/>
                        <a:buNone/>
                      </a:pPr>
                      <a:endParaRPr sz="2000" u="none" strike="noStrike" cap="none"/>
                    </a:p>
                  </a:txBody>
                  <a:tcPr marL="91450" marR="91450" marT="45725" marB="45725"/>
                </a:tc>
                <a:tc>
                  <a:txBody>
                    <a:bodyPr/>
                    <a:lstStyle/>
                    <a:p>
                      <a:pPr marL="342900" marR="0" lvl="0" indent="-342900" algn="l" rtl="0">
                        <a:lnSpc>
                          <a:spcPct val="100000"/>
                        </a:lnSpc>
                        <a:spcBef>
                          <a:spcPts val="0"/>
                        </a:spcBef>
                        <a:spcAft>
                          <a:spcPts val="0"/>
                        </a:spcAft>
                        <a:buClr>
                          <a:schemeClr val="dk1"/>
                        </a:buClr>
                        <a:buSzPts val="2000"/>
                        <a:buFont typeface="Arial"/>
                        <a:buChar char="•"/>
                      </a:pPr>
                      <a:r>
                        <a:rPr lang="en-CA" sz="2000" u="none" strike="noStrike" cap="none"/>
                        <a:t>understanding emails, handouts or instructions from the care team about bloodwork, diet changes, medication changes </a:t>
                      </a:r>
                      <a:endParaRPr sz="1400" u="none" strike="noStrike" cap="none"/>
                    </a:p>
                  </a:txBody>
                  <a:tcPr marL="91450" marR="91450" marT="45725" marB="45725"/>
                </a:tc>
                <a:extLst>
                  <a:ext uri="{0D108BD9-81ED-4DB2-BD59-A6C34878D82A}">
                    <a16:rowId xmlns:a16="http://schemas.microsoft.com/office/drawing/2014/main" val="10002"/>
                  </a:ext>
                </a:extLst>
              </a:tr>
              <a:tr h="1976350">
                <a:tc>
                  <a:txBody>
                    <a:bodyPr/>
                    <a:lstStyle/>
                    <a:p>
                      <a:pPr marL="0" marR="0" lvl="0" indent="0" algn="l" rtl="0">
                        <a:lnSpc>
                          <a:spcPct val="100000"/>
                        </a:lnSpc>
                        <a:spcBef>
                          <a:spcPts val="0"/>
                        </a:spcBef>
                        <a:spcAft>
                          <a:spcPts val="0"/>
                        </a:spcAft>
                        <a:buClr>
                          <a:srgbClr val="000000"/>
                        </a:buClr>
                        <a:buSzPts val="2000"/>
                        <a:buFont typeface="Arial"/>
                        <a:buNone/>
                      </a:pPr>
                      <a:r>
                        <a:rPr lang="en-CA" sz="2000" b="1" u="none" strike="noStrike" cap="none"/>
                        <a:t>Abstract reasoning skill </a:t>
                      </a:r>
                      <a:endParaRPr sz="2000" u="none" strike="noStrike" cap="none"/>
                    </a:p>
                  </a:txBody>
                  <a:tcPr marL="91450" marR="91450" marT="45725" marB="45725"/>
                </a:tc>
                <a:tc>
                  <a:txBody>
                    <a:bodyPr/>
                    <a:lstStyle/>
                    <a:p>
                      <a:pPr marL="342900" marR="0" lvl="0" indent="-342900" algn="l" rtl="0">
                        <a:lnSpc>
                          <a:spcPct val="100000"/>
                        </a:lnSpc>
                        <a:spcBef>
                          <a:spcPts val="0"/>
                        </a:spcBef>
                        <a:spcAft>
                          <a:spcPts val="0"/>
                        </a:spcAft>
                        <a:buClr>
                          <a:schemeClr val="dk1"/>
                        </a:buClr>
                        <a:buSzPts val="2000"/>
                        <a:buFont typeface="Arial"/>
                        <a:buChar char="•"/>
                      </a:pPr>
                      <a:r>
                        <a:rPr lang="en-CA" sz="2000" u="none" strike="noStrike" cap="none"/>
                        <a:t>imagining allergy to peanuts, noting that ice cream contains peanut oil and reasoning that ice cream should not be consumed due to allergy</a:t>
                      </a:r>
                      <a:endParaRPr sz="2000" u="none" strike="noStrike" cap="none"/>
                    </a:p>
                  </a:txBody>
                  <a:tcPr marL="91450" marR="91450" marT="45725" marB="45725"/>
                </a:tc>
                <a:tc>
                  <a:txBody>
                    <a:bodyPr/>
                    <a:lstStyle/>
                    <a:p>
                      <a:pPr marL="342900" marR="0" lvl="0" indent="-342900" algn="l" rtl="0">
                        <a:lnSpc>
                          <a:spcPct val="100000"/>
                        </a:lnSpc>
                        <a:spcBef>
                          <a:spcPts val="0"/>
                        </a:spcBef>
                        <a:spcAft>
                          <a:spcPts val="0"/>
                        </a:spcAft>
                        <a:buClr>
                          <a:schemeClr val="dk1"/>
                        </a:buClr>
                        <a:buSzPts val="2000"/>
                        <a:buFont typeface="Arial"/>
                        <a:buChar char="•"/>
                      </a:pPr>
                      <a:r>
                        <a:rPr lang="en-CA" sz="2000" u="none" strike="noStrike" cap="none"/>
                        <a:t>identifying food/beverage products that may contain grapefruit (contraindicated with tacrolimus)</a:t>
                      </a:r>
                      <a:endParaRPr sz="1400" u="none" strike="noStrike" cap="none"/>
                    </a:p>
                    <a:p>
                      <a:pPr marL="342900" marR="0" lvl="0" indent="-342900" algn="l" rtl="0">
                        <a:lnSpc>
                          <a:spcPct val="100000"/>
                        </a:lnSpc>
                        <a:spcBef>
                          <a:spcPts val="0"/>
                        </a:spcBef>
                        <a:spcAft>
                          <a:spcPts val="0"/>
                        </a:spcAft>
                        <a:buClr>
                          <a:schemeClr val="dk1"/>
                        </a:buClr>
                        <a:buSzPts val="2000"/>
                        <a:buFont typeface="Arial"/>
                        <a:buChar char="•"/>
                      </a:pPr>
                      <a:r>
                        <a:rPr lang="en-CA" sz="2000" u="none" strike="noStrike" cap="none"/>
                        <a:t>identifying that they are immunosuppressed and may not use certain products as a result (eg. some live vaccines)</a:t>
                      </a:r>
                      <a:endParaRPr sz="2000" u="none" strike="noStrike" cap="none"/>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CA" dirty="0"/>
              <a:t>Health Literacy Screening </a:t>
            </a:r>
            <a:br>
              <a:rPr lang="en-CA" dirty="0"/>
            </a:br>
            <a:r>
              <a:rPr lang="en-CA" dirty="0"/>
              <a:t>in the BCCH MOT Program</a:t>
            </a:r>
            <a:endParaRPr dirty="0"/>
          </a:p>
        </p:txBody>
      </p:sp>
      <p:sp>
        <p:nvSpPr>
          <p:cNvPr id="246" name="Google Shape;246;p22"/>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0"/>
              </a:spcBef>
              <a:spcAft>
                <a:spcPts val="0"/>
              </a:spcAft>
              <a:buSzPts val="2000"/>
              <a:buNone/>
            </a:pPr>
            <a:endParaRPr dirty="0"/>
          </a:p>
          <a:p>
            <a:pPr marL="384048" lvl="1" indent="-182880" algn="l" rtl="0">
              <a:lnSpc>
                <a:spcPct val="90000"/>
              </a:lnSpc>
              <a:spcBef>
                <a:spcPts val="400"/>
              </a:spcBef>
              <a:spcAft>
                <a:spcPts val="0"/>
              </a:spcAft>
              <a:buSzPts val="2400"/>
              <a:buChar char="◦"/>
            </a:pPr>
            <a:r>
              <a:rPr lang="en-CA" sz="2400" dirty="0"/>
              <a:t>Initiated </a:t>
            </a:r>
            <a:r>
              <a:rPr lang="en-CA" sz="2400" b="1" dirty="0"/>
              <a:t>NVS literacy screening as standard of care </a:t>
            </a:r>
            <a:r>
              <a:rPr lang="en-CA" sz="2400" dirty="0"/>
              <a:t>for all appropriate kidney pre-transplant assessments as of 2020</a:t>
            </a:r>
            <a:endParaRPr dirty="0"/>
          </a:p>
          <a:p>
            <a:pPr marL="201168" lvl="1" indent="0" algn="l" rtl="0">
              <a:lnSpc>
                <a:spcPct val="90000"/>
              </a:lnSpc>
              <a:spcBef>
                <a:spcPts val="600"/>
              </a:spcBef>
              <a:spcAft>
                <a:spcPts val="0"/>
              </a:spcAft>
              <a:buSzPts val="2400"/>
              <a:buNone/>
            </a:pPr>
            <a:endParaRPr sz="2400" dirty="0"/>
          </a:p>
          <a:p>
            <a:pPr marL="384048" lvl="1" indent="-182880" algn="l" rtl="0">
              <a:lnSpc>
                <a:spcPct val="90000"/>
              </a:lnSpc>
              <a:spcBef>
                <a:spcPts val="600"/>
              </a:spcBef>
              <a:spcAft>
                <a:spcPts val="0"/>
              </a:spcAft>
              <a:buSzPts val="2400"/>
              <a:buChar char="◦"/>
            </a:pPr>
            <a:r>
              <a:rPr lang="en-CA" sz="2400" dirty="0"/>
              <a:t>Conducted “catch-up” assessments for families who were waitlisted for transplant, and those recently transplanted (January 2019 onwards)</a:t>
            </a:r>
            <a:endParaRPr dirty="0"/>
          </a:p>
          <a:p>
            <a:pPr marL="201168" lvl="1" indent="0" algn="l" rtl="0">
              <a:lnSpc>
                <a:spcPct val="90000"/>
              </a:lnSpc>
              <a:spcBef>
                <a:spcPts val="600"/>
              </a:spcBef>
              <a:spcAft>
                <a:spcPts val="0"/>
              </a:spcAft>
              <a:buSzPts val="2400"/>
              <a:buNone/>
            </a:pPr>
            <a:endParaRPr sz="2400" dirty="0"/>
          </a:p>
          <a:p>
            <a:pPr marL="384048" lvl="1" indent="-182880" algn="l" rtl="0">
              <a:lnSpc>
                <a:spcPct val="90000"/>
              </a:lnSpc>
              <a:spcBef>
                <a:spcPts val="600"/>
              </a:spcBef>
              <a:spcAft>
                <a:spcPts val="0"/>
              </a:spcAft>
              <a:buSzPts val="2400"/>
              <a:buChar char="◦"/>
            </a:pPr>
            <a:r>
              <a:rPr lang="en-CA" sz="2400" dirty="0"/>
              <a:t>In process of integrating broader health literacy screening for all organ pre-transplant assessments (liver, heart, lung)</a:t>
            </a:r>
            <a:endParaRPr sz="2400" dirty="0"/>
          </a:p>
          <a:p>
            <a:pPr marL="384048" lvl="1" indent="-30479" algn="l" rtl="0">
              <a:lnSpc>
                <a:spcPct val="90000"/>
              </a:lnSpc>
              <a:spcBef>
                <a:spcPts val="600"/>
              </a:spcBef>
              <a:spcAft>
                <a:spcPts val="0"/>
              </a:spcAft>
              <a:buSzPts val="2400"/>
              <a:buNone/>
            </a:pPr>
            <a:endParaRPr sz="2400" dirty="0"/>
          </a:p>
          <a:p>
            <a:pPr marL="201168" lvl="1" indent="0" algn="l" rtl="0">
              <a:lnSpc>
                <a:spcPct val="90000"/>
              </a:lnSpc>
              <a:spcBef>
                <a:spcPts val="600"/>
              </a:spcBef>
              <a:spcAft>
                <a:spcPts val="0"/>
              </a:spcAft>
              <a:buSzPts val="2400"/>
              <a:buNone/>
            </a:pPr>
            <a:endParaRPr sz="2400" dirty="0"/>
          </a:p>
          <a:p>
            <a:pPr marL="91440" lvl="0" indent="0" algn="l" rtl="0">
              <a:lnSpc>
                <a:spcPct val="90000"/>
              </a:lnSpc>
              <a:spcBef>
                <a:spcPts val="1600"/>
              </a:spcBef>
              <a:spcAft>
                <a:spcPts val="0"/>
              </a:spcAft>
              <a:buSzPts val="2000"/>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3"/>
          <p:cNvSpPr txBox="1">
            <a:spLocks noGrp="1"/>
          </p:cNvSpPr>
          <p:nvPr>
            <p:ph type="title"/>
          </p:nvPr>
        </p:nvSpPr>
        <p:spPr>
          <a:xfrm>
            <a:off x="999091" y="0"/>
            <a:ext cx="10474234" cy="1698172"/>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CA" b="1" dirty="0"/>
              <a:t>HELP-KIDNEY</a:t>
            </a:r>
            <a:endParaRPr dirty="0"/>
          </a:p>
        </p:txBody>
      </p:sp>
      <p:sp>
        <p:nvSpPr>
          <p:cNvPr id="253" name="Google Shape;253;p23"/>
          <p:cNvSpPr txBox="1">
            <a:spLocks noGrp="1"/>
          </p:cNvSpPr>
          <p:nvPr>
            <p:ph type="body" idx="1"/>
          </p:nvPr>
        </p:nvSpPr>
        <p:spPr>
          <a:xfrm>
            <a:off x="1097280" y="1845734"/>
            <a:ext cx="10277856" cy="4023360"/>
          </a:xfrm>
          <a:prstGeom prst="rect">
            <a:avLst/>
          </a:prstGeom>
          <a:noFill/>
          <a:ln>
            <a:noFill/>
          </a:ln>
        </p:spPr>
        <p:txBody>
          <a:bodyPr spcFirstLastPara="1" wrap="square" lIns="0" tIns="45700" rIns="0" bIns="45700" anchor="t" anchorCtr="0">
            <a:normAutofit/>
          </a:bodyPr>
          <a:lstStyle/>
          <a:p>
            <a:pPr marL="201168" lvl="1" indent="0" algn="l" rtl="0">
              <a:lnSpc>
                <a:spcPct val="90000"/>
              </a:lnSpc>
              <a:spcBef>
                <a:spcPts val="400"/>
              </a:spcBef>
              <a:spcAft>
                <a:spcPts val="0"/>
              </a:spcAft>
              <a:buSzPts val="2400"/>
              <a:buNone/>
            </a:pPr>
            <a:r>
              <a:rPr lang="en-CA" sz="3200" dirty="0"/>
              <a:t>"Health literacy and patient outcomes in pediatric kidney transplant”</a:t>
            </a:r>
          </a:p>
          <a:p>
            <a:pPr marL="201168" lvl="1" indent="0" algn="l" rtl="0">
              <a:lnSpc>
                <a:spcPct val="90000"/>
              </a:lnSpc>
              <a:spcBef>
                <a:spcPts val="400"/>
              </a:spcBef>
              <a:spcAft>
                <a:spcPts val="0"/>
              </a:spcAft>
              <a:buSzPts val="2400"/>
              <a:buNone/>
            </a:pPr>
            <a:endParaRPr dirty="0"/>
          </a:p>
          <a:p>
            <a:pPr marL="508000" lvl="0" indent="-508000" algn="l" rtl="0">
              <a:lnSpc>
                <a:spcPct val="90000"/>
              </a:lnSpc>
              <a:spcBef>
                <a:spcPts val="1000"/>
              </a:spcBef>
              <a:spcAft>
                <a:spcPts val="0"/>
              </a:spcAft>
              <a:buSzPts val="4000"/>
              <a:buFont typeface="Arial" panose="020B0604020202020204" pitchFamily="34" charset="0"/>
              <a:buChar char="•"/>
            </a:pPr>
            <a:r>
              <a:rPr lang="en-CA" sz="2800" dirty="0"/>
              <a:t>Design:  </a:t>
            </a:r>
          </a:p>
          <a:p>
            <a:pPr marL="0" lvl="0" indent="0" algn="l" rtl="0">
              <a:lnSpc>
                <a:spcPct val="90000"/>
              </a:lnSpc>
              <a:spcBef>
                <a:spcPts val="1000"/>
              </a:spcBef>
              <a:spcAft>
                <a:spcPts val="0"/>
              </a:spcAft>
              <a:buSzPts val="4000"/>
              <a:buNone/>
            </a:pPr>
            <a:endParaRPr sz="1000" dirty="0"/>
          </a:p>
          <a:p>
            <a:pPr marL="965200" lvl="1" indent="-508000" algn="l" rtl="0">
              <a:lnSpc>
                <a:spcPct val="90000"/>
              </a:lnSpc>
              <a:spcBef>
                <a:spcPts val="800"/>
              </a:spcBef>
              <a:spcAft>
                <a:spcPts val="0"/>
              </a:spcAft>
              <a:buSzPts val="4000"/>
              <a:buChar char="➢"/>
            </a:pPr>
            <a:r>
              <a:rPr lang="en-CA" sz="2400" dirty="0"/>
              <a:t>Single-center retrospective cohort</a:t>
            </a:r>
            <a:endParaRPr sz="2400" dirty="0">
              <a:latin typeface="Arial"/>
              <a:ea typeface="Arial"/>
              <a:cs typeface="Arial"/>
              <a:sym typeface="Arial"/>
            </a:endParaRPr>
          </a:p>
          <a:p>
            <a:pPr marL="91440" lvl="0" indent="0" algn="l" rtl="0">
              <a:lnSpc>
                <a:spcPct val="90000"/>
              </a:lnSpc>
              <a:spcBef>
                <a:spcPts val="1600"/>
              </a:spcBef>
              <a:spcAft>
                <a:spcPts val="0"/>
              </a:spcAft>
              <a:buSzPts val="2000"/>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CA" b="1" dirty="0"/>
              <a:t>Study Objective</a:t>
            </a:r>
            <a:endParaRPr dirty="0"/>
          </a:p>
        </p:txBody>
      </p:sp>
      <p:sp>
        <p:nvSpPr>
          <p:cNvPr id="260" name="Google Shape;260;p24"/>
          <p:cNvSpPr txBox="1">
            <a:spLocks noGrp="1"/>
          </p:cNvSpPr>
          <p:nvPr>
            <p:ph type="body" idx="1"/>
          </p:nvPr>
        </p:nvSpPr>
        <p:spPr>
          <a:xfrm>
            <a:off x="1097280" y="1845734"/>
            <a:ext cx="10277856" cy="4023360"/>
          </a:xfrm>
          <a:prstGeom prst="rect">
            <a:avLst/>
          </a:prstGeom>
          <a:noFill/>
          <a:ln>
            <a:noFill/>
          </a:ln>
        </p:spPr>
        <p:txBody>
          <a:bodyPr spcFirstLastPara="1" wrap="square" lIns="0" tIns="45700" rIns="0" bIns="45700" anchor="t" anchorCtr="0">
            <a:normAutofit/>
          </a:bodyPr>
          <a:lstStyle/>
          <a:p>
            <a:pPr marL="91440" lvl="0" indent="0" algn="ctr" rtl="0">
              <a:lnSpc>
                <a:spcPct val="90000"/>
              </a:lnSpc>
              <a:spcBef>
                <a:spcPts val="0"/>
              </a:spcBef>
              <a:spcAft>
                <a:spcPts val="0"/>
              </a:spcAft>
              <a:buSzPts val="2000"/>
              <a:buNone/>
            </a:pPr>
            <a:endParaRPr dirty="0">
              <a:solidFill>
                <a:schemeClr val="dk1"/>
              </a:solidFill>
            </a:endParaRPr>
          </a:p>
          <a:p>
            <a:pPr marL="91440" lvl="0" indent="-91440" algn="l" rtl="0">
              <a:lnSpc>
                <a:spcPct val="90000"/>
              </a:lnSpc>
              <a:spcBef>
                <a:spcPts val="1400"/>
              </a:spcBef>
              <a:spcAft>
                <a:spcPts val="0"/>
              </a:spcAft>
              <a:buSzPts val="2600"/>
              <a:buChar char=" "/>
            </a:pPr>
            <a:r>
              <a:rPr lang="en-CA" sz="2600" dirty="0">
                <a:solidFill>
                  <a:schemeClr val="dk1"/>
                </a:solidFill>
              </a:rPr>
              <a:t>To determine if a relationship exists between caregiver or patient health literacy and: </a:t>
            </a:r>
            <a:endParaRPr sz="1000" dirty="0">
              <a:solidFill>
                <a:schemeClr val="dk1"/>
              </a:solidFill>
            </a:endParaRPr>
          </a:p>
          <a:p>
            <a:pPr marL="0" lvl="0" indent="0" algn="l" rtl="0">
              <a:lnSpc>
                <a:spcPct val="90000"/>
              </a:lnSpc>
              <a:spcBef>
                <a:spcPts val="1400"/>
              </a:spcBef>
              <a:spcAft>
                <a:spcPts val="0"/>
              </a:spcAft>
              <a:buSzPts val="2600"/>
              <a:buNone/>
            </a:pPr>
            <a:r>
              <a:rPr lang="en-CA" sz="2600" dirty="0">
                <a:solidFill>
                  <a:schemeClr val="dk1"/>
                </a:solidFill>
              </a:rPr>
              <a:t> </a:t>
            </a:r>
            <a:r>
              <a:rPr lang="en-CA" sz="2600" b="1" dirty="0">
                <a:solidFill>
                  <a:schemeClr val="dk1"/>
                </a:solidFill>
              </a:rPr>
              <a:t>Healthcare utilization </a:t>
            </a:r>
            <a:endParaRPr dirty="0"/>
          </a:p>
          <a:p>
            <a:pPr marL="864108" lvl="1" indent="-571500" algn="l" rtl="0">
              <a:lnSpc>
                <a:spcPct val="90000"/>
              </a:lnSpc>
              <a:spcBef>
                <a:spcPts val="400"/>
              </a:spcBef>
              <a:spcAft>
                <a:spcPts val="0"/>
              </a:spcAft>
              <a:buSzPts val="2400"/>
              <a:buFont typeface="Arial" panose="020B0604020202020204" pitchFamily="34" charset="0"/>
              <a:buChar char="•"/>
            </a:pPr>
            <a:r>
              <a:rPr lang="en-CA" sz="2400" dirty="0">
                <a:solidFill>
                  <a:schemeClr val="dk1"/>
                </a:solidFill>
              </a:rPr>
              <a:t>as measured by frequency of tertiary-care visits &amp; days hospitalized</a:t>
            </a:r>
            <a:endParaRPr sz="2400" dirty="0">
              <a:solidFill>
                <a:schemeClr val="dk1"/>
              </a:solidFill>
            </a:endParaRPr>
          </a:p>
          <a:p>
            <a:pPr marL="0" lvl="0" indent="0" algn="l" rtl="0">
              <a:lnSpc>
                <a:spcPct val="90000"/>
              </a:lnSpc>
              <a:spcBef>
                <a:spcPts val="1600"/>
              </a:spcBef>
              <a:spcAft>
                <a:spcPts val="0"/>
              </a:spcAft>
              <a:buSzPts val="2600"/>
              <a:buNone/>
            </a:pPr>
            <a:r>
              <a:rPr lang="en-CA" sz="2600" b="1" dirty="0">
                <a:solidFill>
                  <a:schemeClr val="dk1"/>
                </a:solidFill>
              </a:rPr>
              <a:t>Allograft outcome</a:t>
            </a:r>
            <a:endParaRPr sz="2600" b="1" dirty="0">
              <a:solidFill>
                <a:schemeClr val="dk1"/>
              </a:solidFill>
            </a:endParaRPr>
          </a:p>
          <a:p>
            <a:pPr marL="864108" lvl="1" indent="-571500" algn="l" rtl="0">
              <a:lnSpc>
                <a:spcPct val="90000"/>
              </a:lnSpc>
              <a:spcBef>
                <a:spcPts val="400"/>
              </a:spcBef>
              <a:spcAft>
                <a:spcPts val="0"/>
              </a:spcAft>
              <a:buSzPts val="2600"/>
              <a:buFont typeface="Arial" panose="020B0604020202020204" pitchFamily="34" charset="0"/>
              <a:buChar char="•"/>
            </a:pPr>
            <a:r>
              <a:rPr lang="en-CA" sz="2600" dirty="0">
                <a:solidFill>
                  <a:schemeClr val="dk1"/>
                </a:solidFill>
              </a:rPr>
              <a:t>as measured by relative change in </a:t>
            </a:r>
            <a:r>
              <a:rPr lang="en-CA" sz="2600" dirty="0" err="1">
                <a:solidFill>
                  <a:schemeClr val="dk1"/>
                </a:solidFill>
              </a:rPr>
              <a:t>SCr</a:t>
            </a:r>
            <a:r>
              <a:rPr lang="en-CA" sz="2600" dirty="0">
                <a:solidFill>
                  <a:schemeClr val="dk1"/>
                </a:solidFill>
              </a:rPr>
              <a:t> in the first years post kidney transplant</a:t>
            </a:r>
            <a:endParaRPr sz="2600" dirty="0">
              <a:solidFill>
                <a:schemeClr val="dk1"/>
              </a:solidFill>
            </a:endParaRPr>
          </a:p>
          <a:p>
            <a:pPr marL="201168" lvl="1" indent="0" algn="l" rtl="0">
              <a:lnSpc>
                <a:spcPct val="90000"/>
              </a:lnSpc>
              <a:spcBef>
                <a:spcPts val="600"/>
              </a:spcBef>
              <a:spcAft>
                <a:spcPts val="0"/>
              </a:spcAft>
              <a:buSzPts val="2400"/>
              <a:buNone/>
            </a:pPr>
            <a:endParaRPr sz="2400" dirty="0"/>
          </a:p>
          <a:p>
            <a:pPr marL="91440" lvl="0" indent="0" algn="l" rtl="0">
              <a:lnSpc>
                <a:spcPct val="90000"/>
              </a:lnSpc>
              <a:spcBef>
                <a:spcPts val="1600"/>
              </a:spcBef>
              <a:spcAft>
                <a:spcPts val="0"/>
              </a:spcAft>
              <a:buSzPts val="2000"/>
              <a:buNone/>
            </a:pPr>
            <a:endParaRPr dirty="0"/>
          </a:p>
        </p:txBody>
      </p:sp>
      <p:sp>
        <p:nvSpPr>
          <p:cNvPr id="261" name="Google Shape;261;p24"/>
          <p:cNvSpPr txBox="1"/>
          <p:nvPr/>
        </p:nvSpPr>
        <p:spPr>
          <a:xfrm>
            <a:off x="242047" y="161365"/>
            <a:ext cx="402067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CA" sz="2800" b="1" i="0" u="none" strike="noStrike" cap="none" dirty="0">
                <a:solidFill>
                  <a:schemeClr val="dk1"/>
                </a:solidFill>
                <a:latin typeface="Calibri"/>
                <a:ea typeface="Calibri"/>
                <a:cs typeface="Calibri"/>
                <a:sym typeface="Calibri"/>
              </a:rPr>
              <a:t>HELP-KIDNEY</a:t>
            </a:r>
            <a:endParaRPr sz="2800" b="1" i="0" u="none" strike="noStrike" cap="none" dirty="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ct val="111111"/>
              <a:buFont typeface="Calibri"/>
              <a:buNone/>
            </a:pPr>
            <a:r>
              <a:rPr lang="en-CA" b="1" dirty="0"/>
              <a:t>Study Population</a:t>
            </a:r>
            <a:endParaRPr dirty="0"/>
          </a:p>
        </p:txBody>
      </p:sp>
      <p:sp>
        <p:nvSpPr>
          <p:cNvPr id="268" name="Google Shape;268;p25"/>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fontScale="92500" lnSpcReduction="10000"/>
          </a:bodyPr>
          <a:lstStyle/>
          <a:p>
            <a:pPr marL="0" lvl="0" indent="0" algn="l" rtl="0">
              <a:lnSpc>
                <a:spcPct val="90000"/>
              </a:lnSpc>
              <a:spcBef>
                <a:spcPts val="800"/>
              </a:spcBef>
              <a:spcAft>
                <a:spcPts val="0"/>
              </a:spcAft>
              <a:buSzPts val="4000"/>
              <a:buNone/>
            </a:pPr>
            <a:r>
              <a:rPr lang="en-CA" sz="2800" b="1" u="sng" dirty="0"/>
              <a:t>Inclusion: </a:t>
            </a:r>
          </a:p>
          <a:p>
            <a:pPr lvl="0" indent="-457200" algn="l" rtl="0">
              <a:lnSpc>
                <a:spcPct val="90000"/>
              </a:lnSpc>
              <a:spcBef>
                <a:spcPts val="800"/>
              </a:spcBef>
              <a:spcAft>
                <a:spcPts val="0"/>
              </a:spcAft>
              <a:buSzPts val="4000"/>
              <a:buFont typeface="Arial" panose="020B0604020202020204" pitchFamily="34" charset="0"/>
              <a:buChar char="•"/>
            </a:pPr>
            <a:r>
              <a:rPr lang="en-CA" sz="2800" dirty="0"/>
              <a:t>Patients aged ≤20 years old </a:t>
            </a:r>
          </a:p>
          <a:p>
            <a:pPr lvl="0" indent="-457200" algn="l" rtl="0">
              <a:lnSpc>
                <a:spcPct val="90000"/>
              </a:lnSpc>
              <a:spcBef>
                <a:spcPts val="800"/>
              </a:spcBef>
              <a:spcAft>
                <a:spcPts val="0"/>
              </a:spcAft>
              <a:buSzPts val="4000"/>
              <a:buFont typeface="Arial" panose="020B0604020202020204" pitchFamily="34" charset="0"/>
              <a:buChar char="•"/>
            </a:pPr>
            <a:r>
              <a:rPr lang="en-CA" sz="2800" dirty="0"/>
              <a:t>Recipient of a kidney transplant and health literacy assessment at BC Children’s Hospital between Jan 2018 and Dec 2022</a:t>
            </a:r>
            <a:endParaRPr sz="2800" dirty="0">
              <a:latin typeface="Arial"/>
              <a:ea typeface="Arial"/>
              <a:cs typeface="Arial"/>
              <a:sym typeface="Arial"/>
            </a:endParaRPr>
          </a:p>
          <a:p>
            <a:pPr marL="0" lvl="0" indent="0" algn="l" rtl="0">
              <a:lnSpc>
                <a:spcPct val="90000"/>
              </a:lnSpc>
              <a:spcBef>
                <a:spcPts val="1000"/>
              </a:spcBef>
              <a:spcAft>
                <a:spcPts val="0"/>
              </a:spcAft>
              <a:buSzPts val="4000"/>
              <a:buNone/>
            </a:pPr>
            <a:r>
              <a:rPr lang="en-CA" sz="2800" b="1" u="sng" dirty="0"/>
              <a:t>Exclusion: </a:t>
            </a:r>
          </a:p>
          <a:p>
            <a:pPr indent="-457200">
              <a:spcBef>
                <a:spcPts val="1000"/>
              </a:spcBef>
              <a:buSzPts val="4000"/>
              <a:buFont typeface="Arial" panose="020B0604020202020204" pitchFamily="34" charset="0"/>
              <a:buChar char="•"/>
            </a:pPr>
            <a:r>
              <a:rPr lang="en-CA" sz="2800" dirty="0"/>
              <a:t>Transplanted at other centers</a:t>
            </a:r>
          </a:p>
          <a:p>
            <a:pPr indent="-457200">
              <a:spcBef>
                <a:spcPts val="1000"/>
              </a:spcBef>
              <a:buSzPts val="4000"/>
              <a:buFont typeface="Arial" panose="020B0604020202020204" pitchFamily="34" charset="0"/>
              <a:buChar char="•"/>
            </a:pPr>
            <a:r>
              <a:rPr lang="en-CA" sz="2800" dirty="0"/>
              <a:t>Non-kidney transplant recipients</a:t>
            </a:r>
          </a:p>
          <a:p>
            <a:pPr indent="-457200">
              <a:spcBef>
                <a:spcPts val="1000"/>
              </a:spcBef>
              <a:buSzPts val="4000"/>
              <a:buFont typeface="Arial" panose="020B0604020202020204" pitchFamily="34" charset="0"/>
              <a:buChar char="•"/>
            </a:pPr>
            <a:r>
              <a:rPr lang="en-CA" sz="2800" dirty="0"/>
              <a:t>Immediate graft loss post-transplant</a:t>
            </a:r>
          </a:p>
          <a:p>
            <a:pPr indent="-457200">
              <a:spcBef>
                <a:spcPts val="1000"/>
              </a:spcBef>
              <a:buSzPts val="4000"/>
              <a:buFont typeface="Arial" panose="020B0604020202020204" pitchFamily="34" charset="0"/>
              <a:buChar char="•"/>
            </a:pPr>
            <a:r>
              <a:rPr lang="en-CA" sz="2800" dirty="0"/>
              <a:t>Non-English-speaking families requiring interpreter</a:t>
            </a:r>
            <a:endParaRPr sz="2800" dirty="0"/>
          </a:p>
          <a:p>
            <a:pPr marL="566928" lvl="2" indent="-89533" algn="l" rtl="0">
              <a:lnSpc>
                <a:spcPct val="90000"/>
              </a:lnSpc>
              <a:spcBef>
                <a:spcPts val="600"/>
              </a:spcBef>
              <a:spcAft>
                <a:spcPts val="0"/>
              </a:spcAft>
              <a:buSzPts val="2100"/>
              <a:buNone/>
            </a:pPr>
            <a:endParaRPr sz="2100" dirty="0"/>
          </a:p>
          <a:p>
            <a:pPr marL="566928" lvl="2" indent="-89533" algn="l" rtl="0">
              <a:lnSpc>
                <a:spcPct val="90000"/>
              </a:lnSpc>
              <a:spcBef>
                <a:spcPts val="600"/>
              </a:spcBef>
              <a:spcAft>
                <a:spcPts val="0"/>
              </a:spcAft>
              <a:buSzPts val="2100"/>
              <a:buNone/>
            </a:pPr>
            <a:endParaRPr sz="2100" dirty="0"/>
          </a:p>
          <a:p>
            <a:pPr marL="91440" lvl="0" indent="-2538" algn="l" rtl="0">
              <a:lnSpc>
                <a:spcPct val="90000"/>
              </a:lnSpc>
              <a:spcBef>
                <a:spcPts val="1600"/>
              </a:spcBef>
              <a:spcAft>
                <a:spcPts val="0"/>
              </a:spcAft>
              <a:buSzPts val="2000"/>
              <a:buNone/>
            </a:pPr>
            <a:endParaRPr dirty="0"/>
          </a:p>
        </p:txBody>
      </p:sp>
      <p:sp>
        <p:nvSpPr>
          <p:cNvPr id="2" name="Google Shape;261;p24">
            <a:extLst>
              <a:ext uri="{FF2B5EF4-FFF2-40B4-BE49-F238E27FC236}">
                <a16:creationId xmlns:a16="http://schemas.microsoft.com/office/drawing/2014/main" id="{B670B511-34B8-FED0-3B69-FF4A5762A3D2}"/>
              </a:ext>
            </a:extLst>
          </p:cNvPr>
          <p:cNvSpPr txBox="1"/>
          <p:nvPr/>
        </p:nvSpPr>
        <p:spPr>
          <a:xfrm>
            <a:off x="242047" y="161365"/>
            <a:ext cx="402067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CA" sz="2800" b="1" i="0" u="none" strike="noStrike" cap="none" dirty="0">
                <a:solidFill>
                  <a:schemeClr val="dk1"/>
                </a:solidFill>
                <a:latin typeface="Calibri"/>
                <a:ea typeface="Calibri"/>
                <a:cs typeface="Calibri"/>
                <a:sym typeface="Calibri"/>
              </a:rPr>
              <a:t>HELP-KIDNEY</a:t>
            </a:r>
            <a:endParaRPr sz="2800" b="1" i="0" u="none" strike="noStrike" cap="none" dirty="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CA" b="1" dirty="0"/>
              <a:t>Outcomes</a:t>
            </a:r>
            <a:endParaRPr dirty="0"/>
          </a:p>
        </p:txBody>
      </p:sp>
      <p:sp>
        <p:nvSpPr>
          <p:cNvPr id="275" name="Google Shape;275;p26"/>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65200" lvl="1" indent="-508000" algn="l" rtl="0">
              <a:lnSpc>
                <a:spcPct val="90000"/>
              </a:lnSpc>
              <a:spcBef>
                <a:spcPts val="0"/>
              </a:spcBef>
              <a:spcAft>
                <a:spcPts val="0"/>
              </a:spcAft>
              <a:buSzPts val="2800"/>
              <a:buFont typeface="Arial" panose="020B0604020202020204" pitchFamily="34" charset="0"/>
              <a:buChar char="•"/>
            </a:pPr>
            <a:r>
              <a:rPr lang="en-CA" sz="2800" dirty="0"/>
              <a:t>Hospital and outpatient visits at 3 and 12 months post-transplant </a:t>
            </a:r>
            <a:endParaRPr dirty="0"/>
          </a:p>
          <a:p>
            <a:pPr marL="965200" lvl="1" indent="-508000" algn="l" rtl="0">
              <a:lnSpc>
                <a:spcPct val="90000"/>
              </a:lnSpc>
              <a:spcBef>
                <a:spcPts val="1000"/>
              </a:spcBef>
              <a:spcAft>
                <a:spcPts val="0"/>
              </a:spcAft>
              <a:buSzPts val="2800"/>
              <a:buFont typeface="Arial" panose="020B0604020202020204" pitchFamily="34" charset="0"/>
              <a:buChar char="•"/>
            </a:pPr>
            <a:r>
              <a:rPr lang="en-CA" sz="2800" dirty="0"/>
              <a:t>Days in hospital at 12 months post-transplant</a:t>
            </a:r>
            <a:endParaRPr dirty="0"/>
          </a:p>
          <a:p>
            <a:pPr marL="965200" lvl="1" indent="-508000" algn="l" rtl="0">
              <a:lnSpc>
                <a:spcPct val="90000"/>
              </a:lnSpc>
              <a:spcBef>
                <a:spcPts val="1000"/>
              </a:spcBef>
              <a:spcAft>
                <a:spcPts val="0"/>
              </a:spcAft>
              <a:buSzPts val="2800"/>
              <a:buFont typeface="Arial" panose="020B0604020202020204" pitchFamily="34" charset="0"/>
              <a:buChar char="•"/>
            </a:pPr>
            <a:r>
              <a:rPr lang="en-CA" sz="2800" dirty="0"/>
              <a:t>Relative change in </a:t>
            </a:r>
            <a:r>
              <a:rPr lang="en-CA" sz="2800" dirty="0" err="1"/>
              <a:t>SCr</a:t>
            </a:r>
            <a:r>
              <a:rPr lang="en-CA" sz="2800" dirty="0"/>
              <a:t> between 12 and 24 months post-transplant</a:t>
            </a:r>
            <a:endParaRPr dirty="0"/>
          </a:p>
          <a:p>
            <a:pPr marL="566928" lvl="2" indent="-49529" algn="l" rtl="0">
              <a:lnSpc>
                <a:spcPct val="90000"/>
              </a:lnSpc>
              <a:spcBef>
                <a:spcPts val="600"/>
              </a:spcBef>
              <a:spcAft>
                <a:spcPts val="0"/>
              </a:spcAft>
              <a:buSzPts val="2100"/>
              <a:buNone/>
            </a:pPr>
            <a:endParaRPr sz="2100" dirty="0"/>
          </a:p>
          <a:p>
            <a:pPr marL="91440" lvl="0" indent="0" algn="l" rtl="0">
              <a:lnSpc>
                <a:spcPct val="90000"/>
              </a:lnSpc>
              <a:spcBef>
                <a:spcPts val="1600"/>
              </a:spcBef>
              <a:spcAft>
                <a:spcPts val="0"/>
              </a:spcAft>
              <a:buSzPts val="2000"/>
              <a:buNone/>
            </a:pPr>
            <a:endParaRPr dirty="0"/>
          </a:p>
        </p:txBody>
      </p:sp>
      <p:sp>
        <p:nvSpPr>
          <p:cNvPr id="276" name="Google Shape;276;p26"/>
          <p:cNvSpPr txBox="1"/>
          <p:nvPr/>
        </p:nvSpPr>
        <p:spPr>
          <a:xfrm>
            <a:off x="242047" y="161365"/>
            <a:ext cx="402067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CA" sz="2800" b="1" i="0" u="none" strike="noStrike" cap="none">
                <a:solidFill>
                  <a:schemeClr val="dk1"/>
                </a:solidFill>
                <a:latin typeface="Calibri"/>
                <a:ea typeface="Calibri"/>
                <a:cs typeface="Calibri"/>
                <a:sym typeface="Calibri"/>
              </a:rPr>
              <a:t>HELP-KIDNEY</a:t>
            </a:r>
            <a:endParaRPr sz="2800" b="1" i="0" u="none" strike="noStrike" cap="non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281"/>
        <p:cNvGrpSpPr/>
        <p:nvPr/>
      </p:nvGrpSpPr>
      <p:grpSpPr>
        <a:xfrm>
          <a:off x="0" y="0"/>
          <a:ext cx="0" cy="0"/>
          <a:chOff x="0" y="0"/>
          <a:chExt cx="0" cy="0"/>
        </a:xfrm>
      </p:grpSpPr>
      <p:sp>
        <p:nvSpPr>
          <p:cNvPr id="282" name="Google Shape;282;p2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CA" b="1"/>
              <a:t>Patient Characteristics</a:t>
            </a:r>
            <a:endParaRPr/>
          </a:p>
        </p:txBody>
      </p:sp>
      <p:pic>
        <p:nvPicPr>
          <p:cNvPr id="283" name="Google Shape;283;p27"/>
          <p:cNvPicPr preferRelativeResize="0"/>
          <p:nvPr/>
        </p:nvPicPr>
        <p:blipFill rotWithShape="1">
          <a:blip r:embed="rId3">
            <a:alphaModFix/>
          </a:blip>
          <a:srcRect/>
          <a:stretch/>
        </p:blipFill>
        <p:spPr>
          <a:xfrm>
            <a:off x="1017828" y="1845734"/>
            <a:ext cx="7970723" cy="3850155"/>
          </a:xfrm>
          <a:prstGeom prst="rect">
            <a:avLst/>
          </a:prstGeom>
          <a:noFill/>
          <a:ln>
            <a:noFill/>
          </a:ln>
        </p:spPr>
      </p:pic>
      <p:sp>
        <p:nvSpPr>
          <p:cNvPr id="284" name="Google Shape;284;p27"/>
          <p:cNvSpPr txBox="1"/>
          <p:nvPr/>
        </p:nvSpPr>
        <p:spPr>
          <a:xfrm>
            <a:off x="242047" y="161365"/>
            <a:ext cx="402067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CA" sz="2800" b="1" i="0" u="none" strike="noStrike" cap="none">
                <a:solidFill>
                  <a:schemeClr val="dk1"/>
                </a:solidFill>
                <a:latin typeface="Calibri"/>
                <a:ea typeface="Calibri"/>
                <a:cs typeface="Calibri"/>
                <a:sym typeface="Calibri"/>
              </a:rPr>
              <a:t>HELP-KIDNEY</a:t>
            </a:r>
            <a:endParaRPr sz="2800" b="1" i="0" u="none" strike="noStrike" cap="non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289"/>
        <p:cNvGrpSpPr/>
        <p:nvPr/>
      </p:nvGrpSpPr>
      <p:grpSpPr>
        <a:xfrm>
          <a:off x="0" y="0"/>
          <a:ext cx="0" cy="0"/>
          <a:chOff x="0" y="0"/>
          <a:chExt cx="0" cy="0"/>
        </a:xfrm>
      </p:grpSpPr>
      <p:sp>
        <p:nvSpPr>
          <p:cNvPr id="290" name="Google Shape;290;p28"/>
          <p:cNvSpPr txBox="1">
            <a:spLocks noGrp="1"/>
          </p:cNvSpPr>
          <p:nvPr>
            <p:ph type="title" idx="4294967295"/>
          </p:nvPr>
        </p:nvSpPr>
        <p:spPr>
          <a:xfrm>
            <a:off x="553839" y="721259"/>
            <a:ext cx="9663953" cy="600431"/>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r>
              <a:rPr lang="en-CA" sz="4000" b="1" dirty="0">
                <a:latin typeface="Calibri"/>
                <a:ea typeface="Calibri"/>
                <a:cs typeface="Calibri"/>
                <a:sym typeface="Calibri"/>
              </a:rPr>
              <a:t>Results</a:t>
            </a:r>
            <a:endParaRPr sz="4000" dirty="0">
              <a:latin typeface="Calibri"/>
              <a:ea typeface="Calibri"/>
              <a:cs typeface="Calibri"/>
              <a:sym typeface="Calibri"/>
            </a:endParaRPr>
          </a:p>
        </p:txBody>
      </p:sp>
      <p:graphicFrame>
        <p:nvGraphicFramePr>
          <p:cNvPr id="291" name="Google Shape;291;p28"/>
          <p:cNvGraphicFramePr/>
          <p:nvPr>
            <p:extLst>
              <p:ext uri="{D42A27DB-BD31-4B8C-83A1-F6EECF244321}">
                <p14:modId xmlns:p14="http://schemas.microsoft.com/office/powerpoint/2010/main" val="561850095"/>
              </p:ext>
            </p:extLst>
          </p:nvPr>
        </p:nvGraphicFramePr>
        <p:xfrm>
          <a:off x="1673351" y="2112263"/>
          <a:ext cx="9716307" cy="4100277"/>
        </p:xfrm>
        <a:graphic>
          <a:graphicData uri="http://schemas.openxmlformats.org/drawingml/2006/chart">
            <c:chart xmlns:c="http://schemas.openxmlformats.org/drawingml/2006/chart" xmlns:r="http://schemas.openxmlformats.org/officeDocument/2006/relationships" r:id="rId3"/>
          </a:graphicData>
        </a:graphic>
      </p:graphicFrame>
      <p:sp>
        <p:nvSpPr>
          <p:cNvPr id="292" name="Google Shape;292;p28"/>
          <p:cNvSpPr txBox="1"/>
          <p:nvPr/>
        </p:nvSpPr>
        <p:spPr>
          <a:xfrm>
            <a:off x="2323321" y="1651518"/>
            <a:ext cx="8210939"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CA" sz="2800" b="1" i="0" u="none" strike="noStrike" cap="none" dirty="0">
                <a:solidFill>
                  <a:schemeClr val="dk1"/>
                </a:solidFill>
                <a:latin typeface="Calibri"/>
                <a:ea typeface="Calibri"/>
                <a:cs typeface="Calibri"/>
                <a:sym typeface="Calibri"/>
              </a:rPr>
              <a:t>Caregiver and patient NVS literacy assessment</a:t>
            </a:r>
            <a:endParaRPr sz="2800" b="0" i="0" u="none" strike="noStrike" cap="none" dirty="0">
              <a:solidFill>
                <a:schemeClr val="dk1"/>
              </a:solidFill>
              <a:latin typeface="Calibri"/>
              <a:ea typeface="Calibri"/>
              <a:cs typeface="Calibri"/>
              <a:sym typeface="Calibri"/>
            </a:endParaRPr>
          </a:p>
        </p:txBody>
      </p:sp>
      <p:sp>
        <p:nvSpPr>
          <p:cNvPr id="293" name="Google Shape;293;p28"/>
          <p:cNvSpPr txBox="1"/>
          <p:nvPr/>
        </p:nvSpPr>
        <p:spPr>
          <a:xfrm>
            <a:off x="242047" y="161365"/>
            <a:ext cx="402067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CA" sz="2800" b="1" i="0" u="none" strike="noStrike" cap="none">
                <a:solidFill>
                  <a:schemeClr val="dk1"/>
                </a:solidFill>
                <a:latin typeface="Calibri"/>
                <a:ea typeface="Calibri"/>
                <a:cs typeface="Calibri"/>
                <a:sym typeface="Calibri"/>
              </a:rPr>
              <a:t>HELP-KIDNEY</a:t>
            </a:r>
            <a:endParaRPr sz="2800" b="1" i="0" u="none" strike="noStrike" cap="non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298"/>
        <p:cNvGrpSpPr/>
        <p:nvPr/>
      </p:nvGrpSpPr>
      <p:grpSpPr>
        <a:xfrm>
          <a:off x="0" y="0"/>
          <a:ext cx="0" cy="0"/>
          <a:chOff x="0" y="0"/>
          <a:chExt cx="0" cy="0"/>
        </a:xfrm>
      </p:grpSpPr>
      <p:sp>
        <p:nvSpPr>
          <p:cNvPr id="299" name="Google Shape;299;p29"/>
          <p:cNvSpPr txBox="1">
            <a:spLocks noGrp="1"/>
          </p:cNvSpPr>
          <p:nvPr>
            <p:ph type="title"/>
          </p:nvPr>
        </p:nvSpPr>
        <p:spPr>
          <a:xfrm>
            <a:off x="1418253" y="143232"/>
            <a:ext cx="10058400" cy="363893"/>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3200"/>
              <a:buFont typeface="Calibri"/>
              <a:buNone/>
            </a:pPr>
            <a:r>
              <a:rPr lang="en-CA" sz="3200" dirty="0">
                <a:latin typeface="Calibri"/>
                <a:ea typeface="Calibri"/>
                <a:cs typeface="Calibri"/>
                <a:sym typeface="Calibri"/>
              </a:rPr>
              <a:t>Median healthcare utilization in first year post-transplant</a:t>
            </a:r>
            <a:endParaRPr sz="3200" dirty="0">
              <a:latin typeface="Calibri"/>
              <a:ea typeface="Calibri"/>
              <a:cs typeface="Calibri"/>
              <a:sym typeface="Calibri"/>
            </a:endParaRPr>
          </a:p>
        </p:txBody>
      </p:sp>
      <p:pic>
        <p:nvPicPr>
          <p:cNvPr id="300" name="Google Shape;300;p29"/>
          <p:cNvPicPr preferRelativeResize="0"/>
          <p:nvPr/>
        </p:nvPicPr>
        <p:blipFill rotWithShape="1">
          <a:blip r:embed="rId3">
            <a:alphaModFix/>
          </a:blip>
          <a:srcRect/>
          <a:stretch/>
        </p:blipFill>
        <p:spPr>
          <a:xfrm>
            <a:off x="2239345" y="507125"/>
            <a:ext cx="7668753" cy="628556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CA" dirty="0"/>
              <a:t>Land Acknowledgement</a:t>
            </a:r>
            <a:endParaRPr dirty="0"/>
          </a:p>
        </p:txBody>
      </p:sp>
      <p:sp>
        <p:nvSpPr>
          <p:cNvPr id="119" name="Google Shape;119;p3"/>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91440" algn="l" rtl="0">
              <a:lnSpc>
                <a:spcPct val="90000"/>
              </a:lnSpc>
              <a:spcBef>
                <a:spcPts val="0"/>
              </a:spcBef>
              <a:spcAft>
                <a:spcPts val="0"/>
              </a:spcAft>
              <a:buSzPts val="2000"/>
              <a:buChar char=" "/>
            </a:pPr>
            <a:r>
              <a:rPr lang="en-CA" dirty="0"/>
              <a:t>As we gather today on the unceded traditional territories of the </a:t>
            </a:r>
            <a:r>
              <a:rPr lang="en-CA" dirty="0" err="1"/>
              <a:t>xʷməθkʷəy̓əm</a:t>
            </a:r>
            <a:r>
              <a:rPr lang="en-CA" dirty="0"/>
              <a:t> (Musqueam), Sḵwx̱wú7mesh (Squamish), and </a:t>
            </a:r>
            <a:r>
              <a:rPr lang="en-CA" dirty="0" err="1"/>
              <a:t>səlilwətaɬ</a:t>
            </a:r>
            <a:r>
              <a:rPr lang="en-CA" dirty="0"/>
              <a:t> (Tsleil-Waututh) Nations, we invite you to consider the valuable lessons we can learn from indigenous societies and apply to our roles as communicators in the healthcare world:</a:t>
            </a:r>
            <a:endParaRPr dirty="0"/>
          </a:p>
          <a:p>
            <a:pPr marL="342900" lvl="0" algn="l" rtl="0">
              <a:lnSpc>
                <a:spcPct val="90000"/>
              </a:lnSpc>
              <a:spcBef>
                <a:spcPts val="1400"/>
              </a:spcBef>
              <a:spcAft>
                <a:spcPts val="0"/>
              </a:spcAft>
              <a:buSzPts val="2000"/>
              <a:buFont typeface="Arial" panose="020B0604020202020204" pitchFamily="34" charset="0"/>
              <a:buChar char="•"/>
            </a:pPr>
            <a:r>
              <a:rPr lang="en-CA" dirty="0"/>
              <a:t>the value of storytelling in teaching skills and transmitting knowledge</a:t>
            </a:r>
            <a:endParaRPr dirty="0"/>
          </a:p>
          <a:p>
            <a:pPr marL="342900" lvl="0" algn="l" rtl="0">
              <a:lnSpc>
                <a:spcPct val="90000"/>
              </a:lnSpc>
              <a:spcBef>
                <a:spcPts val="1400"/>
              </a:spcBef>
              <a:spcAft>
                <a:spcPts val="0"/>
              </a:spcAft>
              <a:buSzPts val="2000"/>
              <a:buFont typeface="Arial" panose="020B0604020202020204" pitchFamily="34" charset="0"/>
              <a:buChar char="•"/>
            </a:pPr>
            <a:r>
              <a:rPr lang="en-CA" dirty="0"/>
              <a:t>the importance of oral transmission of lessons and information</a:t>
            </a:r>
          </a:p>
          <a:p>
            <a:pPr marL="800100" lvl="1">
              <a:spcBef>
                <a:spcPts val="1400"/>
              </a:spcBef>
              <a:buSzPts val="2000"/>
              <a:buFont typeface="Arial" panose="020B0604020202020204" pitchFamily="34" charset="0"/>
              <a:buChar char="•"/>
            </a:pPr>
            <a:r>
              <a:rPr lang="en-CA" dirty="0"/>
              <a:t>written information as a static record, oral discourse as a dialogue</a:t>
            </a:r>
            <a:endParaRPr dirty="0"/>
          </a:p>
          <a:p>
            <a:pPr marL="342900" lvl="0" algn="l" rtl="0">
              <a:lnSpc>
                <a:spcPct val="90000"/>
              </a:lnSpc>
              <a:spcBef>
                <a:spcPts val="1600"/>
              </a:spcBef>
              <a:spcAft>
                <a:spcPts val="0"/>
              </a:spcAft>
              <a:buSzPts val="2000"/>
              <a:buFont typeface="Arial" panose="020B0604020202020204" pitchFamily="34" charset="0"/>
              <a:buChar char="•"/>
            </a:pPr>
            <a:r>
              <a:rPr lang="en-CA" dirty="0"/>
              <a:t>the significance of collective knowledge and memory</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305"/>
        <p:cNvGrpSpPr/>
        <p:nvPr/>
      </p:nvGrpSpPr>
      <p:grpSpPr>
        <a:xfrm>
          <a:off x="0" y="0"/>
          <a:ext cx="0" cy="0"/>
          <a:chOff x="0" y="0"/>
          <a:chExt cx="0" cy="0"/>
        </a:xfrm>
      </p:grpSpPr>
      <p:sp>
        <p:nvSpPr>
          <p:cNvPr id="306" name="Google Shape;306;p30"/>
          <p:cNvSpPr txBox="1">
            <a:spLocks noGrp="1"/>
          </p:cNvSpPr>
          <p:nvPr>
            <p:ph type="title" idx="4294967295"/>
          </p:nvPr>
        </p:nvSpPr>
        <p:spPr>
          <a:xfrm>
            <a:off x="938213" y="677863"/>
            <a:ext cx="11253787" cy="98266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r>
              <a:rPr lang="en-CA" sz="4000" b="1">
                <a:latin typeface="Calibri"/>
                <a:ea typeface="Calibri"/>
                <a:cs typeface="Calibri"/>
                <a:sym typeface="Calibri"/>
              </a:rPr>
              <a:t>Health literacy, healthcare utilization &amp; allograft outcomes</a:t>
            </a:r>
            <a:endParaRPr sz="4000" b="1">
              <a:latin typeface="Calibri"/>
              <a:ea typeface="Calibri"/>
              <a:cs typeface="Calibri"/>
              <a:sym typeface="Calibri"/>
            </a:endParaRPr>
          </a:p>
        </p:txBody>
      </p:sp>
      <p:pic>
        <p:nvPicPr>
          <p:cNvPr id="307" name="Google Shape;307;p30"/>
          <p:cNvPicPr preferRelativeResize="0"/>
          <p:nvPr/>
        </p:nvPicPr>
        <p:blipFill rotWithShape="1">
          <a:blip r:embed="rId3">
            <a:alphaModFix/>
          </a:blip>
          <a:srcRect/>
          <a:stretch/>
        </p:blipFill>
        <p:spPr>
          <a:xfrm>
            <a:off x="2649894" y="1854567"/>
            <a:ext cx="7162943" cy="4494674"/>
          </a:xfrm>
          <a:prstGeom prst="rect">
            <a:avLst/>
          </a:prstGeom>
          <a:noFill/>
          <a:ln>
            <a:noFill/>
          </a:ln>
        </p:spPr>
      </p:pic>
      <p:sp>
        <p:nvSpPr>
          <p:cNvPr id="308" name="Google Shape;308;p30"/>
          <p:cNvSpPr txBox="1"/>
          <p:nvPr/>
        </p:nvSpPr>
        <p:spPr>
          <a:xfrm>
            <a:off x="242047" y="161365"/>
            <a:ext cx="402067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CA" sz="2800" b="1" i="0" u="none" strike="noStrike" cap="none">
                <a:solidFill>
                  <a:schemeClr val="dk1"/>
                </a:solidFill>
                <a:latin typeface="Calibri"/>
                <a:ea typeface="Calibri"/>
                <a:cs typeface="Calibri"/>
                <a:sym typeface="Calibri"/>
              </a:rPr>
              <a:t>HELP-KIDNEY</a:t>
            </a:r>
            <a:endParaRPr sz="2800" b="1" i="0" u="none" strike="noStrike" cap="none">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CA" b="1"/>
              <a:t>Conclusion:</a:t>
            </a:r>
            <a:endParaRPr/>
          </a:p>
        </p:txBody>
      </p:sp>
      <p:sp>
        <p:nvSpPr>
          <p:cNvPr id="315" name="Google Shape;315;p31"/>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508000" lvl="0" indent="-508000" algn="l" rtl="0">
              <a:lnSpc>
                <a:spcPct val="90000"/>
              </a:lnSpc>
              <a:spcBef>
                <a:spcPts val="0"/>
              </a:spcBef>
              <a:spcAft>
                <a:spcPts val="0"/>
              </a:spcAft>
              <a:buSzPts val="2800"/>
              <a:buFont typeface="Arial" panose="020B0604020202020204" pitchFamily="34" charset="0"/>
              <a:buChar char="•"/>
            </a:pPr>
            <a:r>
              <a:rPr lang="en-CA" sz="2800" dirty="0"/>
              <a:t>Low caregiver health literacy showed an associated trend with higher healthcare utilization post-transplant, but did not meet statistical significance </a:t>
            </a:r>
            <a:endParaRPr dirty="0"/>
          </a:p>
          <a:p>
            <a:pPr marL="508000" lvl="0" indent="-508000" algn="l" rtl="0">
              <a:lnSpc>
                <a:spcPct val="90000"/>
              </a:lnSpc>
              <a:spcBef>
                <a:spcPts val="800"/>
              </a:spcBef>
              <a:spcAft>
                <a:spcPts val="0"/>
              </a:spcAft>
              <a:buSzPts val="2800"/>
              <a:buFont typeface="Arial" panose="020B0604020202020204" pitchFamily="34" charset="0"/>
              <a:buChar char="•"/>
            </a:pPr>
            <a:r>
              <a:rPr lang="en-CA" sz="2800" dirty="0"/>
              <a:t>Low health literacy was not predictive of increased days hospitalized or change in </a:t>
            </a:r>
            <a:r>
              <a:rPr lang="en-CA" sz="2800" dirty="0" err="1"/>
              <a:t>SCr</a:t>
            </a:r>
            <a:r>
              <a:rPr lang="en-CA" sz="2800" dirty="0"/>
              <a:t> in the first years post-transplant in this analysis</a:t>
            </a:r>
            <a:endParaRPr dirty="0"/>
          </a:p>
          <a:p>
            <a:pPr marL="566928" lvl="2" indent="-49529" algn="l" rtl="0">
              <a:lnSpc>
                <a:spcPct val="90000"/>
              </a:lnSpc>
              <a:spcBef>
                <a:spcPts val="400"/>
              </a:spcBef>
              <a:spcAft>
                <a:spcPts val="0"/>
              </a:spcAft>
              <a:buSzPts val="2100"/>
              <a:buNone/>
            </a:pPr>
            <a:endParaRPr sz="2100" dirty="0"/>
          </a:p>
          <a:p>
            <a:pPr marL="91440" lvl="0" indent="0" algn="l" rtl="0">
              <a:lnSpc>
                <a:spcPct val="90000"/>
              </a:lnSpc>
              <a:spcBef>
                <a:spcPts val="1600"/>
              </a:spcBef>
              <a:spcAft>
                <a:spcPts val="0"/>
              </a:spcAft>
              <a:buSzPts val="2000"/>
              <a:buNone/>
            </a:pP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CA" b="1"/>
              <a:t>Future Investigation:</a:t>
            </a:r>
            <a:endParaRPr/>
          </a:p>
        </p:txBody>
      </p:sp>
      <p:sp>
        <p:nvSpPr>
          <p:cNvPr id="322" name="Google Shape;322;p33"/>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508000" lvl="0" indent="-508000" algn="l" rtl="0">
              <a:lnSpc>
                <a:spcPct val="90000"/>
              </a:lnSpc>
              <a:spcBef>
                <a:spcPts val="0"/>
              </a:spcBef>
              <a:spcAft>
                <a:spcPts val="0"/>
              </a:spcAft>
              <a:buSzPts val="2800"/>
              <a:buFont typeface="Arial" panose="020B0604020202020204" pitchFamily="34" charset="0"/>
              <a:buChar char="•"/>
            </a:pPr>
            <a:r>
              <a:rPr lang="en-CA" sz="2800" dirty="0"/>
              <a:t>Further analysis is planned to describe the relationship between health literacy and immunosuppressant medication adherence post-transplant </a:t>
            </a:r>
            <a:endParaRPr sz="2800" dirty="0"/>
          </a:p>
          <a:p>
            <a:pPr marL="508000" lvl="0" indent="-508000" algn="l" rtl="0">
              <a:lnSpc>
                <a:spcPct val="90000"/>
              </a:lnSpc>
              <a:spcBef>
                <a:spcPts val="800"/>
              </a:spcBef>
              <a:spcAft>
                <a:spcPts val="0"/>
              </a:spcAft>
              <a:buSzPts val="2800"/>
              <a:buFont typeface="Arial" panose="020B0604020202020204" pitchFamily="34" charset="0"/>
              <a:buChar char="•"/>
            </a:pPr>
            <a:r>
              <a:rPr lang="en-CA" sz="2800" dirty="0"/>
              <a:t>Opportunity for prospective study to assess efficacy of health literacy based interventions for families</a:t>
            </a:r>
            <a:endParaRPr dirty="0"/>
          </a:p>
          <a:p>
            <a:pPr marL="0" lvl="0" indent="0" algn="l" rtl="0">
              <a:lnSpc>
                <a:spcPct val="90000"/>
              </a:lnSpc>
              <a:spcBef>
                <a:spcPts val="800"/>
              </a:spcBef>
              <a:spcAft>
                <a:spcPts val="0"/>
              </a:spcAft>
              <a:buSzPts val="2800"/>
              <a:buNone/>
            </a:pPr>
            <a:endParaRPr sz="2800" dirty="0"/>
          </a:p>
          <a:p>
            <a:pPr marL="566928" lvl="2" indent="-49529" algn="l" rtl="0">
              <a:lnSpc>
                <a:spcPct val="90000"/>
              </a:lnSpc>
              <a:spcBef>
                <a:spcPts val="400"/>
              </a:spcBef>
              <a:spcAft>
                <a:spcPts val="0"/>
              </a:spcAft>
              <a:buSzPts val="2100"/>
              <a:buNone/>
            </a:pPr>
            <a:endParaRPr sz="2100" dirty="0"/>
          </a:p>
          <a:p>
            <a:pPr marL="91440" lvl="0" indent="0" algn="l" rtl="0">
              <a:lnSpc>
                <a:spcPct val="90000"/>
              </a:lnSpc>
              <a:spcBef>
                <a:spcPts val="1600"/>
              </a:spcBef>
              <a:spcAft>
                <a:spcPts val="0"/>
              </a:spcAft>
              <a:buSzPts val="2000"/>
              <a:buNone/>
            </a:pP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CA"/>
              <a:t>How will we use information about health literacy in our population?</a:t>
            </a:r>
            <a:endParaRPr/>
          </a:p>
        </p:txBody>
      </p:sp>
      <p:sp>
        <p:nvSpPr>
          <p:cNvPr id="329" name="Google Shape;329;p34"/>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0"/>
              </a:spcBef>
              <a:spcAft>
                <a:spcPts val="0"/>
              </a:spcAft>
              <a:buSzPts val="2000"/>
              <a:buNone/>
            </a:pPr>
            <a:endParaRPr/>
          </a:p>
          <a:p>
            <a:pPr marL="91440" lvl="0" indent="0" algn="l" rtl="0">
              <a:lnSpc>
                <a:spcPct val="90000"/>
              </a:lnSpc>
              <a:spcBef>
                <a:spcPts val="1400"/>
              </a:spcBef>
              <a:spcAft>
                <a:spcPts val="0"/>
              </a:spcAft>
              <a:buSzPts val="2000"/>
              <a:buNone/>
            </a:pPr>
            <a:endParaRPr/>
          </a:p>
        </p:txBody>
      </p:sp>
      <p:pic>
        <p:nvPicPr>
          <p:cNvPr id="330" name="Google Shape;330;p34"/>
          <p:cNvPicPr preferRelativeResize="0"/>
          <p:nvPr/>
        </p:nvPicPr>
        <p:blipFill rotWithShape="1">
          <a:blip r:embed="rId3">
            <a:alphaModFix/>
          </a:blip>
          <a:srcRect/>
          <a:stretch/>
        </p:blipFill>
        <p:spPr>
          <a:xfrm>
            <a:off x="2743200" y="2048441"/>
            <a:ext cx="6431902" cy="361794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CA" dirty="0"/>
              <a:t>Successful initiatives from the literature:</a:t>
            </a:r>
            <a:endParaRPr dirty="0"/>
          </a:p>
        </p:txBody>
      </p:sp>
      <p:sp>
        <p:nvSpPr>
          <p:cNvPr id="337" name="Google Shape;337;p35"/>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fontScale="85000" lnSpcReduction="20000"/>
          </a:bodyPr>
          <a:lstStyle/>
          <a:p>
            <a:pPr marL="91440" lvl="0" indent="-91440" algn="l" rtl="0">
              <a:lnSpc>
                <a:spcPct val="90000"/>
              </a:lnSpc>
              <a:spcBef>
                <a:spcPts val="0"/>
              </a:spcBef>
              <a:spcAft>
                <a:spcPts val="0"/>
              </a:spcAft>
              <a:buSzPts val="2000"/>
              <a:buChar char=" "/>
            </a:pPr>
            <a:r>
              <a:rPr lang="en-CA" sz="2800" dirty="0"/>
              <a:t>AHRQ Health Literacy Universal Precaution Toolkit 2</a:t>
            </a:r>
            <a:r>
              <a:rPr lang="en-CA" sz="2800" baseline="30000" dirty="0"/>
              <a:t>nd</a:t>
            </a:r>
            <a:r>
              <a:rPr lang="en-CA" sz="2800" dirty="0"/>
              <a:t> </a:t>
            </a:r>
            <a:r>
              <a:rPr lang="en-CA" sz="2800" dirty="0" err="1"/>
              <a:t>Edn</a:t>
            </a:r>
            <a:endParaRPr sz="2800" dirty="0"/>
          </a:p>
          <a:p>
            <a:pPr marL="91440" lvl="0" indent="-91440" algn="l" rtl="0">
              <a:lnSpc>
                <a:spcPct val="90000"/>
              </a:lnSpc>
              <a:spcBef>
                <a:spcPts val="1400"/>
              </a:spcBef>
              <a:spcAft>
                <a:spcPts val="0"/>
              </a:spcAft>
              <a:buSzPts val="2000"/>
              <a:buChar char=" "/>
            </a:pPr>
            <a:endParaRPr lang="en-CA" sz="1300" dirty="0"/>
          </a:p>
          <a:p>
            <a:pPr marL="91440" lvl="0" indent="-91440" algn="l" rtl="0">
              <a:lnSpc>
                <a:spcPct val="90000"/>
              </a:lnSpc>
              <a:spcBef>
                <a:spcPts val="1400"/>
              </a:spcBef>
              <a:spcAft>
                <a:spcPts val="0"/>
              </a:spcAft>
              <a:buSzPts val="2000"/>
              <a:buChar char=" "/>
            </a:pPr>
            <a:r>
              <a:rPr lang="en-CA" sz="2800" dirty="0"/>
              <a:t>21 Tools (3-5 pages each) that address improving:</a:t>
            </a:r>
          </a:p>
          <a:p>
            <a:pPr marL="384048" lvl="1" indent="-182880" algn="l" rtl="0">
              <a:lnSpc>
                <a:spcPct val="90000"/>
              </a:lnSpc>
              <a:spcBef>
                <a:spcPts val="400"/>
              </a:spcBef>
              <a:spcAft>
                <a:spcPts val="0"/>
              </a:spcAft>
              <a:buSzPts val="1800"/>
              <a:buChar char="◦"/>
            </a:pPr>
            <a:r>
              <a:rPr lang="en-CA" sz="2400" dirty="0"/>
              <a:t>Spoken communication</a:t>
            </a:r>
          </a:p>
          <a:p>
            <a:pPr marL="384048" lvl="1" indent="-182880" algn="l" rtl="0">
              <a:lnSpc>
                <a:spcPct val="90000"/>
              </a:lnSpc>
              <a:spcBef>
                <a:spcPts val="600"/>
              </a:spcBef>
              <a:spcAft>
                <a:spcPts val="0"/>
              </a:spcAft>
              <a:buSzPts val="1800"/>
              <a:buChar char="◦"/>
            </a:pPr>
            <a:r>
              <a:rPr lang="en-CA" sz="2400" dirty="0"/>
              <a:t>Written communication</a:t>
            </a:r>
          </a:p>
          <a:p>
            <a:pPr marL="384048" lvl="1" indent="-182880" algn="l" rtl="0">
              <a:lnSpc>
                <a:spcPct val="90000"/>
              </a:lnSpc>
              <a:spcBef>
                <a:spcPts val="600"/>
              </a:spcBef>
              <a:spcAft>
                <a:spcPts val="0"/>
              </a:spcAft>
              <a:buSzPts val="1800"/>
              <a:buChar char="◦"/>
            </a:pPr>
            <a:r>
              <a:rPr lang="en-CA" sz="2400" dirty="0"/>
              <a:t>Self-management and empowerment</a:t>
            </a:r>
          </a:p>
          <a:p>
            <a:pPr marL="384048" lvl="1" indent="-182880" algn="l" rtl="0">
              <a:lnSpc>
                <a:spcPct val="90000"/>
              </a:lnSpc>
              <a:spcBef>
                <a:spcPts val="600"/>
              </a:spcBef>
              <a:spcAft>
                <a:spcPts val="0"/>
              </a:spcAft>
              <a:buSzPts val="1800"/>
              <a:buChar char="◦"/>
            </a:pPr>
            <a:r>
              <a:rPr lang="en-CA" sz="2400" dirty="0"/>
              <a:t>Supportive systems</a:t>
            </a:r>
          </a:p>
          <a:p>
            <a:pPr marL="201168" lvl="1" indent="0">
              <a:spcBef>
                <a:spcPts val="600"/>
              </a:spcBef>
              <a:buNone/>
            </a:pPr>
            <a:endParaRPr lang="en-CA" sz="2800" dirty="0"/>
          </a:p>
          <a:p>
            <a:pPr marL="201168" lvl="1" indent="0">
              <a:spcBef>
                <a:spcPts val="600"/>
              </a:spcBef>
              <a:buNone/>
            </a:pPr>
            <a:r>
              <a:rPr lang="en-CA" sz="2800" dirty="0"/>
              <a:t>Developed for roll out in primary care</a:t>
            </a:r>
          </a:p>
          <a:p>
            <a:pPr marL="201168" lvl="1" indent="0">
              <a:spcBef>
                <a:spcPts val="600"/>
              </a:spcBef>
              <a:buNone/>
            </a:pPr>
            <a:r>
              <a:rPr lang="en-CA" sz="2800" dirty="0"/>
              <a:t>Widely implemented </a:t>
            </a:r>
            <a:endParaRPr sz="2800" dirty="0"/>
          </a:p>
          <a:p>
            <a:pPr marL="201168" lvl="1" indent="0" algn="l" rtl="0">
              <a:lnSpc>
                <a:spcPct val="90000"/>
              </a:lnSpc>
              <a:spcBef>
                <a:spcPts val="600"/>
              </a:spcBef>
              <a:spcAft>
                <a:spcPts val="0"/>
              </a:spcAft>
              <a:buSzPts val="1800"/>
              <a:buNone/>
            </a:pPr>
            <a:endParaRPr dirty="0"/>
          </a:p>
          <a:p>
            <a:pPr marL="384048" lvl="1" indent="-68579" algn="l" rtl="0">
              <a:lnSpc>
                <a:spcPct val="90000"/>
              </a:lnSpc>
              <a:spcBef>
                <a:spcPts val="600"/>
              </a:spcBef>
              <a:spcAft>
                <a:spcPts val="0"/>
              </a:spcAft>
              <a:buSzPts val="1800"/>
              <a:buNone/>
            </a:pPr>
            <a:endParaRPr dirty="0"/>
          </a:p>
          <a:p>
            <a:pPr marL="457200" lvl="1" indent="0" algn="l" rtl="0">
              <a:lnSpc>
                <a:spcPct val="90000"/>
              </a:lnSpc>
              <a:spcBef>
                <a:spcPts val="600"/>
              </a:spcBef>
              <a:spcAft>
                <a:spcPts val="0"/>
              </a:spcAft>
              <a:buSzPts val="1800"/>
              <a:buNone/>
            </a:pPr>
            <a:r>
              <a:rPr lang="en-CA" u="sng" dirty="0">
                <a:solidFill>
                  <a:schemeClr val="hlink"/>
                </a:solidFill>
                <a:hlinkClick r:id="rId3"/>
              </a:rPr>
              <a:t>https://www.ahrq.gov/health-literacy/improve/precautions/toolkit.html</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CA"/>
              <a:t>AHRQ Health Literacy Universal Precaution Toolkit 2</a:t>
            </a:r>
            <a:r>
              <a:rPr lang="en-CA" baseline="30000"/>
              <a:t>nd</a:t>
            </a:r>
            <a:r>
              <a:rPr lang="en-CA"/>
              <a:t> Edn</a:t>
            </a:r>
            <a:endParaRPr/>
          </a:p>
        </p:txBody>
      </p:sp>
      <p:pic>
        <p:nvPicPr>
          <p:cNvPr id="343" name="Google Shape;343;p36" descr="image001"/>
          <p:cNvPicPr preferRelativeResize="0"/>
          <p:nvPr/>
        </p:nvPicPr>
        <p:blipFill rotWithShape="1">
          <a:blip r:embed="rId3">
            <a:alphaModFix/>
          </a:blip>
          <a:srcRect/>
          <a:stretch/>
        </p:blipFill>
        <p:spPr>
          <a:xfrm>
            <a:off x="1319213" y="2005013"/>
            <a:ext cx="5981700" cy="3038475"/>
          </a:xfrm>
          <a:prstGeom prst="rect">
            <a:avLst/>
          </a:prstGeom>
          <a:noFill/>
          <a:ln>
            <a:noFill/>
          </a:ln>
        </p:spPr>
      </p:pic>
      <p:sp>
        <p:nvSpPr>
          <p:cNvPr id="344" name="Google Shape;344;p36" descr="The Patient Education Materials Assessment Tool (PEMAT) and User's Guide |  Agency for Healthcare Research &amp; Quality"/>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45" name="Google Shape;345;p36" descr="Cover of the PEMAT User Guide"/>
          <p:cNvPicPr preferRelativeResize="0"/>
          <p:nvPr/>
        </p:nvPicPr>
        <p:blipFill rotWithShape="1">
          <a:blip r:embed="rId4">
            <a:alphaModFix/>
          </a:blip>
          <a:srcRect/>
          <a:stretch/>
        </p:blipFill>
        <p:spPr>
          <a:xfrm>
            <a:off x="7867650" y="1737360"/>
            <a:ext cx="3124199" cy="4077081"/>
          </a:xfrm>
          <a:prstGeom prst="rect">
            <a:avLst/>
          </a:prstGeom>
          <a:noFill/>
          <a:ln>
            <a:noFill/>
          </a:ln>
        </p:spPr>
      </p:pic>
      <p:sp>
        <p:nvSpPr>
          <p:cNvPr id="346" name="Google Shape;346;p36"/>
          <p:cNvSpPr txBox="1"/>
          <p:nvPr/>
        </p:nvSpPr>
        <p:spPr>
          <a:xfrm>
            <a:off x="952500" y="5814441"/>
            <a:ext cx="96583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https://www.ahrq.gov/health-literacy/patient-education/pemat.html</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CA"/>
              <a:t>“Teach Back” Method in Pediatric Transplant Recipients</a:t>
            </a:r>
            <a:endParaRPr/>
          </a:p>
        </p:txBody>
      </p:sp>
      <p:sp>
        <p:nvSpPr>
          <p:cNvPr id="353" name="Google Shape;353;p37"/>
          <p:cNvSpPr txBox="1">
            <a:spLocks noGrp="1"/>
          </p:cNvSpPr>
          <p:nvPr>
            <p:ph type="body" idx="1"/>
          </p:nvPr>
        </p:nvSpPr>
        <p:spPr>
          <a:xfrm>
            <a:off x="1097280" y="2095500"/>
            <a:ext cx="10058400" cy="3773594"/>
          </a:xfrm>
          <a:prstGeom prst="rect">
            <a:avLst/>
          </a:prstGeom>
          <a:noFill/>
          <a:ln>
            <a:noFill/>
          </a:ln>
        </p:spPr>
        <p:txBody>
          <a:bodyPr spcFirstLastPara="1" wrap="square" lIns="0" tIns="45700" rIns="0" bIns="45700" anchor="t" anchorCtr="0">
            <a:normAutofit fontScale="92500"/>
          </a:bodyPr>
          <a:lstStyle/>
          <a:p>
            <a:pPr marL="91440" lvl="0" indent="0" algn="l" rtl="0">
              <a:lnSpc>
                <a:spcPct val="90000"/>
              </a:lnSpc>
              <a:spcBef>
                <a:spcPts val="0"/>
              </a:spcBef>
              <a:spcAft>
                <a:spcPts val="0"/>
              </a:spcAft>
              <a:buSzPct val="100000"/>
              <a:buNone/>
            </a:pPr>
            <a:endParaRPr b="1"/>
          </a:p>
          <a:p>
            <a:pPr marL="91440" lvl="0" indent="0" algn="l" rtl="0">
              <a:lnSpc>
                <a:spcPct val="90000"/>
              </a:lnSpc>
              <a:spcBef>
                <a:spcPts val="1400"/>
              </a:spcBef>
              <a:spcAft>
                <a:spcPts val="0"/>
              </a:spcAft>
              <a:buSzPct val="100000"/>
              <a:buNone/>
            </a:pPr>
            <a:endParaRPr b="1"/>
          </a:p>
          <a:p>
            <a:pPr marL="91440" lvl="0" indent="0" algn="l" rtl="0">
              <a:lnSpc>
                <a:spcPct val="90000"/>
              </a:lnSpc>
              <a:spcBef>
                <a:spcPts val="1400"/>
              </a:spcBef>
              <a:spcAft>
                <a:spcPts val="0"/>
              </a:spcAft>
              <a:buSzPct val="100000"/>
              <a:buNone/>
            </a:pPr>
            <a:endParaRPr b="1"/>
          </a:p>
          <a:p>
            <a:pPr marL="91440" lvl="0" indent="0" algn="l" rtl="0">
              <a:lnSpc>
                <a:spcPct val="90000"/>
              </a:lnSpc>
              <a:spcBef>
                <a:spcPts val="1400"/>
              </a:spcBef>
              <a:spcAft>
                <a:spcPts val="0"/>
              </a:spcAft>
              <a:buSzPct val="100000"/>
              <a:buNone/>
            </a:pPr>
            <a:endParaRPr b="1"/>
          </a:p>
          <a:p>
            <a:pPr marL="91440" lvl="0" indent="0" algn="l" rtl="0">
              <a:lnSpc>
                <a:spcPct val="90000"/>
              </a:lnSpc>
              <a:spcBef>
                <a:spcPts val="1400"/>
              </a:spcBef>
              <a:spcAft>
                <a:spcPts val="0"/>
              </a:spcAft>
              <a:buSzPct val="100000"/>
              <a:buNone/>
            </a:pPr>
            <a:endParaRPr sz="2400"/>
          </a:p>
          <a:p>
            <a:pPr marL="91440" lvl="0" indent="-140970" algn="l" rtl="0">
              <a:lnSpc>
                <a:spcPct val="90000"/>
              </a:lnSpc>
              <a:spcBef>
                <a:spcPts val="1400"/>
              </a:spcBef>
              <a:spcAft>
                <a:spcPts val="0"/>
              </a:spcAft>
              <a:buSzPct val="100000"/>
              <a:buFont typeface="Arial"/>
              <a:buChar char="•"/>
            </a:pPr>
            <a:r>
              <a:rPr lang="en-CA" sz="2400"/>
              <a:t> Computer-based program developed for adolescent and young adult kidney transplant recipients (13-21 yo)  to answer questions about their health &amp; medications</a:t>
            </a:r>
            <a:endParaRPr sz="2400"/>
          </a:p>
          <a:p>
            <a:pPr marL="91440" lvl="0" indent="-140970" algn="l" rtl="0">
              <a:lnSpc>
                <a:spcPct val="90000"/>
              </a:lnSpc>
              <a:spcBef>
                <a:spcPts val="1400"/>
              </a:spcBef>
              <a:spcAft>
                <a:spcPts val="0"/>
              </a:spcAft>
              <a:buSzPct val="100000"/>
              <a:buFont typeface="Arial"/>
              <a:buChar char="•"/>
            </a:pPr>
            <a:r>
              <a:rPr lang="en-CA" sz="2400"/>
              <a:t> Health literacy screening (REALM-Teen) conducted pre-intervention (44% below-grade level)</a:t>
            </a:r>
            <a:endParaRPr sz="2400"/>
          </a:p>
          <a:p>
            <a:pPr marL="0" lvl="0" indent="0" algn="l" rtl="0">
              <a:lnSpc>
                <a:spcPct val="90000"/>
              </a:lnSpc>
              <a:spcBef>
                <a:spcPts val="1400"/>
              </a:spcBef>
              <a:spcAft>
                <a:spcPts val="0"/>
              </a:spcAft>
              <a:buSzPct val="100000"/>
              <a:buNone/>
            </a:pPr>
            <a:endParaRPr/>
          </a:p>
          <a:p>
            <a:pPr marL="0" lvl="0" indent="0" algn="l" rtl="0">
              <a:lnSpc>
                <a:spcPct val="90000"/>
              </a:lnSpc>
              <a:spcBef>
                <a:spcPts val="1400"/>
              </a:spcBef>
              <a:spcAft>
                <a:spcPts val="0"/>
              </a:spcAft>
              <a:buSzPct val="100000"/>
              <a:buNone/>
            </a:pPr>
            <a:endParaRPr/>
          </a:p>
          <a:p>
            <a:pPr marL="0" lvl="0" indent="0" algn="l" rtl="0">
              <a:lnSpc>
                <a:spcPct val="90000"/>
              </a:lnSpc>
              <a:spcBef>
                <a:spcPts val="1400"/>
              </a:spcBef>
              <a:spcAft>
                <a:spcPts val="0"/>
              </a:spcAft>
              <a:buSzPct val="100000"/>
              <a:buNone/>
            </a:pPr>
            <a:endParaRPr/>
          </a:p>
          <a:p>
            <a:pPr marL="0" lvl="0" indent="0" algn="l" rtl="0">
              <a:lnSpc>
                <a:spcPct val="90000"/>
              </a:lnSpc>
              <a:spcBef>
                <a:spcPts val="1400"/>
              </a:spcBef>
              <a:spcAft>
                <a:spcPts val="0"/>
              </a:spcAft>
              <a:buSzPct val="100000"/>
              <a:buNone/>
            </a:pPr>
            <a:endParaRPr/>
          </a:p>
          <a:p>
            <a:pPr marL="0" lvl="0" indent="0" algn="l" rtl="0">
              <a:lnSpc>
                <a:spcPct val="90000"/>
              </a:lnSpc>
              <a:spcBef>
                <a:spcPts val="1400"/>
              </a:spcBef>
              <a:spcAft>
                <a:spcPts val="0"/>
              </a:spcAft>
              <a:buSzPct val="100000"/>
              <a:buNone/>
            </a:pPr>
            <a:endParaRPr/>
          </a:p>
        </p:txBody>
      </p:sp>
      <p:pic>
        <p:nvPicPr>
          <p:cNvPr id="354" name="Google Shape;354;p37"/>
          <p:cNvPicPr preferRelativeResize="0"/>
          <p:nvPr/>
        </p:nvPicPr>
        <p:blipFill rotWithShape="1">
          <a:blip r:embed="rId3">
            <a:alphaModFix/>
          </a:blip>
          <a:srcRect/>
          <a:stretch/>
        </p:blipFill>
        <p:spPr>
          <a:xfrm>
            <a:off x="1097280" y="1962150"/>
            <a:ext cx="6294120" cy="1828800"/>
          </a:xfrm>
          <a:prstGeom prst="rect">
            <a:avLst/>
          </a:prstGeom>
          <a:noFill/>
          <a:ln>
            <a:noFill/>
          </a:ln>
        </p:spPr>
      </p:pic>
      <p:sp>
        <p:nvSpPr>
          <p:cNvPr id="355" name="Google Shape;355;p37"/>
          <p:cNvSpPr txBox="1"/>
          <p:nvPr/>
        </p:nvSpPr>
        <p:spPr>
          <a:xfrm>
            <a:off x="7252137" y="6385034"/>
            <a:ext cx="526568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Calibri"/>
                <a:ea typeface="Calibri"/>
                <a:cs typeface="Calibri"/>
                <a:sym typeface="Calibri"/>
              </a:rPr>
              <a:t>Patient Educ Couns. 2019 May;102(5):1035-1039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CA"/>
              <a:t>“Teach Back” Method in Pediatric Transplant Recipients</a:t>
            </a:r>
            <a:endParaRPr/>
          </a:p>
        </p:txBody>
      </p:sp>
      <p:sp>
        <p:nvSpPr>
          <p:cNvPr id="361" name="Google Shape;361;p38"/>
          <p:cNvSpPr txBox="1">
            <a:spLocks noGrp="1"/>
          </p:cNvSpPr>
          <p:nvPr>
            <p:ph type="body" idx="1"/>
          </p:nvPr>
        </p:nvSpPr>
        <p:spPr>
          <a:xfrm>
            <a:off x="1097280" y="1845733"/>
            <a:ext cx="10389870" cy="4255029"/>
          </a:xfrm>
          <a:prstGeom prst="rect">
            <a:avLst/>
          </a:prstGeom>
          <a:noFill/>
          <a:ln>
            <a:noFill/>
          </a:ln>
        </p:spPr>
        <p:txBody>
          <a:bodyPr spcFirstLastPara="1" wrap="square" lIns="0" tIns="45700" rIns="0" bIns="45700" anchor="t" anchorCtr="0">
            <a:normAutofit/>
          </a:bodyPr>
          <a:lstStyle/>
          <a:p>
            <a:pPr marL="91440" lvl="0" indent="-91440" algn="l" rtl="0">
              <a:lnSpc>
                <a:spcPct val="90000"/>
              </a:lnSpc>
              <a:spcBef>
                <a:spcPts val="0"/>
              </a:spcBef>
              <a:spcAft>
                <a:spcPts val="0"/>
              </a:spcAft>
              <a:buSzPts val="2000"/>
              <a:buChar char=" "/>
            </a:pPr>
            <a:r>
              <a:rPr lang="en-CA" dirty="0"/>
              <a:t>Questionnaires and informational videos built into software, repeated @ 2 clinic visits</a:t>
            </a:r>
            <a:endParaRPr dirty="0"/>
          </a:p>
          <a:p>
            <a:pPr marL="91440" lvl="0" indent="-91440" algn="l" rtl="0">
              <a:lnSpc>
                <a:spcPct val="90000"/>
              </a:lnSpc>
              <a:spcBef>
                <a:spcPts val="1400"/>
              </a:spcBef>
              <a:spcAft>
                <a:spcPts val="0"/>
              </a:spcAft>
              <a:buSzPts val="2000"/>
              <a:buChar char=" "/>
            </a:pPr>
            <a:r>
              <a:rPr lang="en-CA" dirty="0"/>
              <a:t>Assessment @ baseline and @3 months</a:t>
            </a:r>
            <a:endParaRPr dirty="0"/>
          </a:p>
          <a:p>
            <a:pPr marL="384048" lvl="1" indent="-182880" algn="l" rtl="0">
              <a:lnSpc>
                <a:spcPct val="90000"/>
              </a:lnSpc>
              <a:spcBef>
                <a:spcPts val="400"/>
              </a:spcBef>
              <a:spcAft>
                <a:spcPts val="0"/>
              </a:spcAft>
              <a:buSzPts val="1800"/>
              <a:buChar char="◦"/>
            </a:pPr>
            <a:r>
              <a:rPr lang="en-CA" dirty="0"/>
              <a:t>Statistically significant increase in overall knowledge of names (p=0.0002) and purpose (p=0.0017) of medications </a:t>
            </a:r>
            <a:endParaRPr dirty="0"/>
          </a:p>
          <a:p>
            <a:pPr marL="91440" lvl="0" indent="-91440" algn="l" rtl="0">
              <a:lnSpc>
                <a:spcPct val="90000"/>
              </a:lnSpc>
              <a:spcBef>
                <a:spcPts val="1600"/>
              </a:spcBef>
              <a:spcAft>
                <a:spcPts val="0"/>
              </a:spcAft>
              <a:buSzPts val="2000"/>
              <a:buChar char=" "/>
            </a:pPr>
            <a:r>
              <a:rPr lang="en-CA" dirty="0"/>
              <a:t>Key features of this intervention that benefit those with lower health literacy:</a:t>
            </a:r>
            <a:endParaRPr dirty="0"/>
          </a:p>
          <a:p>
            <a:pPr marL="384048" lvl="1" indent="-182880" algn="l" rtl="0">
              <a:lnSpc>
                <a:spcPct val="90000"/>
              </a:lnSpc>
              <a:spcBef>
                <a:spcPts val="400"/>
              </a:spcBef>
              <a:spcAft>
                <a:spcPts val="0"/>
              </a:spcAft>
              <a:buSzPts val="1800"/>
              <a:buChar char="◦"/>
            </a:pPr>
            <a:r>
              <a:rPr lang="en-CA" dirty="0"/>
              <a:t>Active learning participation</a:t>
            </a:r>
            <a:endParaRPr dirty="0"/>
          </a:p>
          <a:p>
            <a:pPr marL="384048" lvl="1" indent="-182880" algn="l" rtl="0">
              <a:lnSpc>
                <a:spcPct val="90000"/>
              </a:lnSpc>
              <a:spcBef>
                <a:spcPts val="600"/>
              </a:spcBef>
              <a:spcAft>
                <a:spcPts val="0"/>
              </a:spcAft>
              <a:buSzPts val="1800"/>
              <a:buChar char="◦"/>
            </a:pPr>
            <a:r>
              <a:rPr lang="en-CA" dirty="0"/>
              <a:t>Use of visual aids and multi-media </a:t>
            </a:r>
            <a:endParaRPr dirty="0"/>
          </a:p>
          <a:p>
            <a:pPr marL="384048" lvl="1" indent="-182880" algn="l" rtl="0">
              <a:lnSpc>
                <a:spcPct val="90000"/>
              </a:lnSpc>
              <a:spcBef>
                <a:spcPts val="600"/>
              </a:spcBef>
              <a:spcAft>
                <a:spcPts val="0"/>
              </a:spcAft>
              <a:buSzPts val="1800"/>
              <a:buChar char="◦"/>
            </a:pPr>
            <a:r>
              <a:rPr lang="en-CA" dirty="0"/>
              <a:t>Spaced repetition of learning </a:t>
            </a:r>
            <a:endParaRPr dirty="0"/>
          </a:p>
        </p:txBody>
      </p:sp>
      <p:sp>
        <p:nvSpPr>
          <p:cNvPr id="362" name="Google Shape;362;p38"/>
          <p:cNvSpPr txBox="1"/>
          <p:nvPr/>
        </p:nvSpPr>
        <p:spPr>
          <a:xfrm>
            <a:off x="7252137" y="6385034"/>
            <a:ext cx="526568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Calibri"/>
                <a:ea typeface="Calibri"/>
                <a:cs typeface="Calibri"/>
                <a:sym typeface="Calibri"/>
              </a:rPr>
              <a:t>Patient Educ Couns. 2019 May;102(5):1035-1039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Google Shape;367;p39"/>
          <p:cNvPicPr preferRelativeResize="0">
            <a:picLocks noGrp="1"/>
          </p:cNvPicPr>
          <p:nvPr>
            <p:ph type="body" idx="4294967295"/>
          </p:nvPr>
        </p:nvPicPr>
        <p:blipFill rotWithShape="1">
          <a:blip r:embed="rId3">
            <a:alphaModFix/>
          </a:blip>
          <a:srcRect/>
          <a:stretch/>
        </p:blipFill>
        <p:spPr>
          <a:xfrm>
            <a:off x="2418559" y="337376"/>
            <a:ext cx="8144337" cy="5558927"/>
          </a:xfrm>
          <a:prstGeom prst="rect">
            <a:avLst/>
          </a:prstGeom>
          <a:noFill/>
          <a:ln>
            <a:noFill/>
          </a:ln>
        </p:spPr>
      </p:pic>
      <p:sp>
        <p:nvSpPr>
          <p:cNvPr id="368" name="Google Shape;368;p39"/>
          <p:cNvSpPr txBox="1"/>
          <p:nvPr/>
        </p:nvSpPr>
        <p:spPr>
          <a:xfrm>
            <a:off x="7252137" y="6385034"/>
            <a:ext cx="526568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Calibri"/>
                <a:ea typeface="Calibri"/>
                <a:cs typeface="Calibri"/>
                <a:sym typeface="Calibri"/>
              </a:rPr>
              <a:t>Patient Educ Couns. 2019 May;102(5):1035-1039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3" name="Google Shape;373;p40"/>
          <p:cNvPicPr preferRelativeResize="0"/>
          <p:nvPr/>
        </p:nvPicPr>
        <p:blipFill rotWithShape="1">
          <a:blip r:embed="rId3">
            <a:alphaModFix/>
          </a:blip>
          <a:srcRect/>
          <a:stretch/>
        </p:blipFill>
        <p:spPr>
          <a:xfrm>
            <a:off x="1198179" y="504496"/>
            <a:ext cx="10357945" cy="5312979"/>
          </a:xfrm>
          <a:prstGeom prst="rect">
            <a:avLst/>
          </a:prstGeom>
          <a:noFill/>
          <a:ln>
            <a:noFill/>
          </a:ln>
        </p:spPr>
      </p:pic>
      <p:sp>
        <p:nvSpPr>
          <p:cNvPr id="374" name="Google Shape;374;p40"/>
          <p:cNvSpPr txBox="1"/>
          <p:nvPr/>
        </p:nvSpPr>
        <p:spPr>
          <a:xfrm>
            <a:off x="7252137" y="6385034"/>
            <a:ext cx="526568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Calibri"/>
                <a:ea typeface="Calibri"/>
                <a:cs typeface="Calibri"/>
                <a:sym typeface="Calibri"/>
              </a:rPr>
              <a:t>Patient Educ Couns. 2019 May;102(5):1035-1039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a:spLocks noGrp="1"/>
          </p:cNvSpPr>
          <p:nvPr>
            <p:ph type="title"/>
          </p:nvPr>
        </p:nvSpPr>
        <p:spPr>
          <a:xfrm>
            <a:off x="402336" y="286603"/>
            <a:ext cx="10753344"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CA"/>
              <a:t>Parent Perspective on Learning and Literacy </a:t>
            </a:r>
            <a:endParaRPr/>
          </a:p>
        </p:txBody>
      </p:sp>
      <p:sp>
        <p:nvSpPr>
          <p:cNvPr id="125" name="Google Shape;125;p4"/>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91440" algn="l" rtl="0">
              <a:lnSpc>
                <a:spcPct val="90000"/>
              </a:lnSpc>
              <a:spcBef>
                <a:spcPts val="0"/>
              </a:spcBef>
              <a:spcAft>
                <a:spcPts val="0"/>
              </a:spcAft>
              <a:buSzPts val="2000"/>
              <a:buChar char=" "/>
            </a:pPr>
            <a:r>
              <a:rPr lang="en-CA" dirty="0">
                <a:hlinkClick r:id="rId3"/>
              </a:rPr>
              <a:t>https://youtu.be/itVfXqqpW0Q</a:t>
            </a:r>
            <a:endParaRPr lang="en-CA" dirty="0"/>
          </a:p>
          <a:p>
            <a:pPr marL="91440" lvl="0" indent="-91440" algn="l" rtl="0">
              <a:lnSpc>
                <a:spcPct val="90000"/>
              </a:lnSpc>
              <a:spcBef>
                <a:spcPts val="0"/>
              </a:spcBef>
              <a:spcAft>
                <a:spcPts val="0"/>
              </a:spcAft>
              <a:buSzPts val="2000"/>
              <a:buChar char=" "/>
            </a:pPr>
            <a:endParaRPr lang="en-CA" dirty="0"/>
          </a:p>
          <a:p>
            <a:pPr marL="91440" lvl="0" indent="-91440" algn="l" rtl="0">
              <a:lnSpc>
                <a:spcPct val="90000"/>
              </a:lnSpc>
              <a:spcBef>
                <a:spcPts val="0"/>
              </a:spcBef>
              <a:spcAft>
                <a:spcPts val="0"/>
              </a:spcAft>
              <a:buSzPts val="2000"/>
              <a:buChar char=" "/>
            </a:pP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CA" dirty="0"/>
              <a:t>Incorporating these principles into our program</a:t>
            </a:r>
            <a:endParaRPr dirty="0"/>
          </a:p>
        </p:txBody>
      </p:sp>
      <p:sp>
        <p:nvSpPr>
          <p:cNvPr id="381" name="Google Shape;381;p41"/>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fontScale="92500"/>
          </a:bodyPr>
          <a:lstStyle/>
          <a:p>
            <a:pPr marL="91440" lvl="0" indent="-91440" algn="l" rtl="0">
              <a:lnSpc>
                <a:spcPct val="90000"/>
              </a:lnSpc>
              <a:spcBef>
                <a:spcPts val="0"/>
              </a:spcBef>
              <a:spcAft>
                <a:spcPts val="0"/>
              </a:spcAft>
              <a:buSzPct val="108108"/>
              <a:buChar char=" "/>
            </a:pPr>
            <a:r>
              <a:rPr lang="en-CA" b="1" dirty="0"/>
              <a:t>Spaced repetition of learning: </a:t>
            </a:r>
            <a:endParaRPr dirty="0"/>
          </a:p>
          <a:p>
            <a:pPr marL="384048" lvl="1" indent="-182880" algn="l" rtl="0">
              <a:lnSpc>
                <a:spcPct val="90000"/>
              </a:lnSpc>
              <a:spcBef>
                <a:spcPts val="400"/>
              </a:spcBef>
              <a:spcAft>
                <a:spcPts val="0"/>
              </a:spcAft>
              <a:buSzPct val="108108"/>
              <a:buChar char="◦"/>
            </a:pPr>
            <a:r>
              <a:rPr lang="en-CA" dirty="0"/>
              <a:t>Foundational medication and transplant care teaching incorporated into pre-transplant assessment process </a:t>
            </a:r>
          </a:p>
          <a:p>
            <a:pPr marL="384048" lvl="1" indent="-182880" algn="l" rtl="0">
              <a:lnSpc>
                <a:spcPct val="90000"/>
              </a:lnSpc>
              <a:spcBef>
                <a:spcPts val="400"/>
              </a:spcBef>
              <a:spcAft>
                <a:spcPts val="0"/>
              </a:spcAft>
              <a:buSzPct val="108108"/>
              <a:buChar char="◦"/>
            </a:pPr>
            <a:r>
              <a:rPr lang="en-CA" dirty="0"/>
              <a:t>Individualized, formative medication teaching at the time of transplant</a:t>
            </a:r>
            <a:endParaRPr dirty="0"/>
          </a:p>
          <a:p>
            <a:pPr marL="384048" lvl="1" indent="-182880" algn="l" rtl="0">
              <a:lnSpc>
                <a:spcPct val="90000"/>
              </a:lnSpc>
              <a:spcBef>
                <a:spcPts val="600"/>
              </a:spcBef>
              <a:spcAft>
                <a:spcPts val="0"/>
              </a:spcAft>
              <a:buSzPct val="108108"/>
              <a:buChar char="◦"/>
            </a:pPr>
            <a:r>
              <a:rPr lang="en-CA" dirty="0"/>
              <a:t>Integrating formative teaching into clinic visits (</a:t>
            </a:r>
            <a:r>
              <a:rPr lang="en-CA" dirty="0" err="1"/>
              <a:t>eg.</a:t>
            </a:r>
            <a:r>
              <a:rPr lang="en-CA" dirty="0"/>
              <a:t> transition-specific preparation clinics) </a:t>
            </a:r>
            <a:endParaRPr dirty="0"/>
          </a:p>
          <a:p>
            <a:pPr marL="384048" lvl="1" indent="-68579" algn="l" rtl="0">
              <a:lnSpc>
                <a:spcPct val="90000"/>
              </a:lnSpc>
              <a:spcBef>
                <a:spcPts val="600"/>
              </a:spcBef>
              <a:spcAft>
                <a:spcPts val="0"/>
              </a:spcAft>
              <a:buSzPct val="108108"/>
              <a:buNone/>
            </a:pPr>
            <a:endParaRPr dirty="0"/>
          </a:p>
          <a:p>
            <a:pPr marL="201168" lvl="1" indent="0" algn="l" rtl="0">
              <a:lnSpc>
                <a:spcPct val="90000"/>
              </a:lnSpc>
              <a:spcBef>
                <a:spcPts val="600"/>
              </a:spcBef>
              <a:spcAft>
                <a:spcPts val="0"/>
              </a:spcAft>
              <a:buSzPct val="108108"/>
              <a:buNone/>
            </a:pPr>
            <a:r>
              <a:rPr lang="en-CA" sz="2000" b="1" dirty="0"/>
              <a:t>Use of visual aids and multi-media </a:t>
            </a:r>
            <a:endParaRPr dirty="0"/>
          </a:p>
          <a:p>
            <a:pPr marL="384048" lvl="1" indent="-182880" algn="l" rtl="0">
              <a:lnSpc>
                <a:spcPct val="90000"/>
              </a:lnSpc>
              <a:spcBef>
                <a:spcPts val="600"/>
              </a:spcBef>
              <a:spcAft>
                <a:spcPts val="0"/>
              </a:spcAft>
              <a:buSzPct val="108108"/>
              <a:buChar char="◦"/>
            </a:pPr>
            <a:r>
              <a:rPr lang="en-CA" sz="2000" dirty="0" err="1"/>
              <a:t>Eg.</a:t>
            </a:r>
            <a:r>
              <a:rPr lang="en-CA" sz="2000" dirty="0"/>
              <a:t> Immunosuppressant “force-field” </a:t>
            </a:r>
            <a:endParaRPr sz="2000" dirty="0"/>
          </a:p>
          <a:p>
            <a:pPr marL="384048" lvl="1" indent="-182880" algn="l" rtl="0">
              <a:lnSpc>
                <a:spcPct val="90000"/>
              </a:lnSpc>
              <a:spcBef>
                <a:spcPts val="600"/>
              </a:spcBef>
              <a:spcAft>
                <a:spcPts val="0"/>
              </a:spcAft>
              <a:buSzPct val="108108"/>
              <a:buChar char="◦"/>
            </a:pPr>
            <a:r>
              <a:rPr lang="en-CA" sz="2000" dirty="0"/>
              <a:t>Medication calendars</a:t>
            </a:r>
            <a:endParaRPr sz="2000" dirty="0"/>
          </a:p>
          <a:p>
            <a:pPr marL="384048" lvl="1" indent="-55879" algn="l" rtl="0">
              <a:lnSpc>
                <a:spcPct val="90000"/>
              </a:lnSpc>
              <a:spcBef>
                <a:spcPts val="600"/>
              </a:spcBef>
              <a:spcAft>
                <a:spcPts val="0"/>
              </a:spcAft>
              <a:buSzPct val="108108"/>
              <a:buNone/>
            </a:pPr>
            <a:endParaRPr sz="2000" b="1" dirty="0"/>
          </a:p>
          <a:p>
            <a:pPr marL="201168" lvl="1" indent="0" algn="l" rtl="0">
              <a:lnSpc>
                <a:spcPct val="90000"/>
              </a:lnSpc>
              <a:spcBef>
                <a:spcPts val="600"/>
              </a:spcBef>
              <a:spcAft>
                <a:spcPts val="0"/>
              </a:spcAft>
              <a:buSzPct val="108108"/>
              <a:buNone/>
            </a:pPr>
            <a:r>
              <a:rPr lang="en-CA" sz="2000" b="1" dirty="0"/>
              <a:t>Active learning participation</a:t>
            </a:r>
            <a:endParaRPr dirty="0"/>
          </a:p>
          <a:p>
            <a:pPr marL="384048" lvl="1" indent="-182880" algn="l" rtl="0">
              <a:lnSpc>
                <a:spcPct val="90000"/>
              </a:lnSpc>
              <a:spcBef>
                <a:spcPts val="600"/>
              </a:spcBef>
              <a:spcAft>
                <a:spcPts val="0"/>
              </a:spcAft>
              <a:buSzPct val="108108"/>
              <a:buChar char="◦"/>
            </a:pPr>
            <a:r>
              <a:rPr lang="en-CA" dirty="0"/>
              <a:t>“Fill in the blank” interactive component at time of pre-transplant teaching</a:t>
            </a:r>
            <a:endParaRPr dirty="0"/>
          </a:p>
          <a:p>
            <a:pPr marL="384048" lvl="1" indent="-182880" algn="l" rtl="0">
              <a:lnSpc>
                <a:spcPct val="90000"/>
              </a:lnSpc>
              <a:spcBef>
                <a:spcPts val="600"/>
              </a:spcBef>
              <a:spcAft>
                <a:spcPts val="0"/>
              </a:spcAft>
              <a:buSzPct val="108108"/>
              <a:buChar char="◦"/>
            </a:pPr>
            <a:r>
              <a:rPr lang="en-CA" dirty="0"/>
              <a:t>Future planning to reinvigorate post-transplant teaching tools and platform for more active participation</a:t>
            </a:r>
            <a:endParaRPr dirty="0"/>
          </a:p>
          <a:p>
            <a:pPr marL="384048" lvl="1" indent="-68579" algn="l" rtl="0">
              <a:lnSpc>
                <a:spcPct val="90000"/>
              </a:lnSpc>
              <a:spcBef>
                <a:spcPts val="600"/>
              </a:spcBef>
              <a:spcAft>
                <a:spcPts val="0"/>
              </a:spcAft>
              <a:buSzPct val="108108"/>
              <a:buNone/>
            </a:pPr>
            <a:endParaRPr dirty="0"/>
          </a:p>
          <a:p>
            <a:pPr marL="91440" lvl="0" indent="0" algn="l" rtl="0">
              <a:lnSpc>
                <a:spcPct val="90000"/>
              </a:lnSpc>
              <a:spcBef>
                <a:spcPts val="1600"/>
              </a:spcBef>
              <a:spcAft>
                <a:spcPts val="0"/>
              </a:spcAft>
              <a:buSzPct val="108108"/>
              <a:buNone/>
            </a:pP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Shape 385"/>
        <p:cNvGrpSpPr/>
        <p:nvPr/>
      </p:nvGrpSpPr>
      <p:grpSpPr>
        <a:xfrm>
          <a:off x="0" y="0"/>
          <a:ext cx="0" cy="0"/>
          <a:chOff x="0" y="0"/>
          <a:chExt cx="0" cy="0"/>
        </a:xfrm>
      </p:grpSpPr>
      <p:sp>
        <p:nvSpPr>
          <p:cNvPr id="386" name="Google Shape;386;p42"/>
          <p:cNvSpPr txBox="1">
            <a:spLocks noGrp="1"/>
          </p:cNvSpPr>
          <p:nvPr>
            <p:ph type="body" idx="1"/>
          </p:nvPr>
        </p:nvSpPr>
        <p:spPr>
          <a:xfrm>
            <a:off x="886264" y="1293075"/>
            <a:ext cx="10960743" cy="4364147"/>
          </a:xfrm>
          <a:prstGeom prst="rect">
            <a:avLst/>
          </a:prstGeom>
          <a:noFill/>
          <a:ln>
            <a:noFill/>
          </a:ln>
        </p:spPr>
        <p:txBody>
          <a:bodyPr spcFirstLastPara="1" wrap="square" lIns="0" tIns="45700" rIns="0" bIns="45700" anchor="t" anchorCtr="0">
            <a:normAutofit/>
          </a:bodyPr>
          <a:lstStyle/>
          <a:p>
            <a:pPr marL="91440" lvl="0" indent="-91440" algn="l" rtl="0">
              <a:lnSpc>
                <a:spcPct val="90000"/>
              </a:lnSpc>
              <a:spcBef>
                <a:spcPts val="0"/>
              </a:spcBef>
              <a:spcAft>
                <a:spcPts val="0"/>
              </a:spcAft>
              <a:buSzPts val="2800"/>
              <a:buChar char=" "/>
            </a:pPr>
            <a:r>
              <a:rPr lang="en-CA" sz="2800" b="1" u="sng"/>
              <a:t>Medication after transplant: fill in the blank</a:t>
            </a:r>
            <a:endParaRPr sz="2800" b="1" u="sng"/>
          </a:p>
          <a:p>
            <a:pPr marL="91440" lvl="0" indent="-91440" algn="l" rtl="0">
              <a:lnSpc>
                <a:spcPct val="90000"/>
              </a:lnSpc>
              <a:spcBef>
                <a:spcPts val="1400"/>
              </a:spcBef>
              <a:spcAft>
                <a:spcPts val="0"/>
              </a:spcAft>
              <a:buSzPts val="2000"/>
              <a:buChar char=" "/>
            </a:pPr>
            <a:r>
              <a:rPr lang="en-CA"/>
              <a:t>Anti-rejection transplant medications must be taken </a:t>
            </a:r>
            <a:r>
              <a:rPr lang="en-CA" b="1"/>
              <a:t>____________ 									                 </a:t>
            </a:r>
            <a:r>
              <a:rPr lang="en-CA"/>
              <a:t>(for how long?)</a:t>
            </a:r>
            <a:endParaRPr/>
          </a:p>
          <a:p>
            <a:pPr marL="91440" lvl="0" indent="-91440" algn="l" rtl="0">
              <a:lnSpc>
                <a:spcPct val="90000"/>
              </a:lnSpc>
              <a:spcBef>
                <a:spcPts val="1400"/>
              </a:spcBef>
              <a:spcAft>
                <a:spcPts val="0"/>
              </a:spcAft>
              <a:buSzPts val="2000"/>
              <a:buChar char=" "/>
            </a:pPr>
            <a:r>
              <a:rPr lang="en-CA"/>
              <a:t>Transplant medications have </a:t>
            </a:r>
            <a:r>
              <a:rPr lang="en-CA" b="1"/>
              <a:t>possible side effects, </a:t>
            </a:r>
            <a:r>
              <a:rPr lang="en-CA"/>
              <a:t>such as _____________ and ______________</a:t>
            </a:r>
            <a:endParaRPr b="1"/>
          </a:p>
          <a:p>
            <a:pPr marL="384048" lvl="1" indent="-182880" algn="l" rtl="0">
              <a:lnSpc>
                <a:spcPct val="90000"/>
              </a:lnSpc>
              <a:spcBef>
                <a:spcPts val="400"/>
              </a:spcBef>
              <a:spcAft>
                <a:spcPts val="0"/>
              </a:spcAft>
              <a:buSzPts val="1800"/>
              <a:buChar char="◦"/>
            </a:pPr>
            <a:r>
              <a:rPr lang="en-CA"/>
              <a:t>The benefits of keeping your transplant healthy outweigh the risks of using these medications</a:t>
            </a:r>
            <a:endParaRPr/>
          </a:p>
          <a:p>
            <a:pPr marL="91440" lvl="0" indent="-91440" algn="l" rtl="0">
              <a:lnSpc>
                <a:spcPct val="90000"/>
              </a:lnSpc>
              <a:spcBef>
                <a:spcPts val="1600"/>
              </a:spcBef>
              <a:spcAft>
                <a:spcPts val="0"/>
              </a:spcAft>
              <a:buSzPts val="2000"/>
              <a:buChar char=" "/>
            </a:pPr>
            <a:r>
              <a:rPr lang="en-CA"/>
              <a:t>Transplant medications must be taken _______________________</a:t>
            </a:r>
            <a:endParaRPr/>
          </a:p>
          <a:p>
            <a:pPr marL="1828800" lvl="4" indent="0" algn="l" rtl="0">
              <a:lnSpc>
                <a:spcPct val="90000"/>
              </a:lnSpc>
              <a:spcBef>
                <a:spcPts val="400"/>
              </a:spcBef>
              <a:spcAft>
                <a:spcPts val="0"/>
              </a:spcAft>
              <a:buSzPts val="2800"/>
              <a:buNone/>
            </a:pPr>
            <a:r>
              <a:rPr lang="en-CA" sz="2800"/>
              <a:t>		 	</a:t>
            </a:r>
            <a:r>
              <a:rPr lang="en-CA" sz="2000"/>
              <a:t>(how often?)</a:t>
            </a:r>
            <a:endParaRPr/>
          </a:p>
          <a:p>
            <a:pPr marL="91440" lvl="0" indent="-91440" algn="l" rtl="0">
              <a:lnSpc>
                <a:spcPct val="90000"/>
              </a:lnSpc>
              <a:spcBef>
                <a:spcPts val="1600"/>
              </a:spcBef>
              <a:spcAft>
                <a:spcPts val="0"/>
              </a:spcAft>
              <a:buSzPts val="2000"/>
              <a:buChar char=" "/>
            </a:pPr>
            <a:r>
              <a:rPr lang="en-CA"/>
              <a:t>Other medications may be needed after transplant, such as medication for ______________________________</a:t>
            </a:r>
            <a:endParaRPr/>
          </a:p>
          <a:p>
            <a:pPr marL="91440" lvl="0" indent="0" algn="l" rtl="0">
              <a:lnSpc>
                <a:spcPct val="90000"/>
              </a:lnSpc>
              <a:spcBef>
                <a:spcPts val="1400"/>
              </a:spcBef>
              <a:spcAft>
                <a:spcPts val="0"/>
              </a:spcAft>
              <a:buSzPts val="2000"/>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390"/>
        <p:cNvGrpSpPr/>
        <p:nvPr/>
      </p:nvGrpSpPr>
      <p:grpSpPr>
        <a:xfrm>
          <a:off x="0" y="0"/>
          <a:ext cx="0" cy="0"/>
          <a:chOff x="0" y="0"/>
          <a:chExt cx="0" cy="0"/>
        </a:xfrm>
      </p:grpSpPr>
      <p:pic>
        <p:nvPicPr>
          <p:cNvPr id="391" name="Google Shape;391;p43" descr="Kidneys"/>
          <p:cNvPicPr preferRelativeResize="0"/>
          <p:nvPr/>
        </p:nvPicPr>
        <p:blipFill rotWithShape="1">
          <a:blip r:embed="rId3">
            <a:alphaModFix/>
          </a:blip>
          <a:srcRect l="-2" r="48441" b="22422"/>
          <a:stretch/>
        </p:blipFill>
        <p:spPr>
          <a:xfrm>
            <a:off x="4418806" y="457483"/>
            <a:ext cx="3354388" cy="5047184"/>
          </a:xfrm>
          <a:prstGeom prst="rect">
            <a:avLst/>
          </a:prstGeom>
          <a:noFill/>
          <a:ln>
            <a:noFill/>
          </a:ln>
        </p:spPr>
      </p:pic>
      <p:sp>
        <p:nvSpPr>
          <p:cNvPr id="392" name="Google Shape;392;p43"/>
          <p:cNvSpPr/>
          <p:nvPr/>
        </p:nvSpPr>
        <p:spPr>
          <a:xfrm>
            <a:off x="3635864" y="190500"/>
            <a:ext cx="5241254" cy="6527800"/>
          </a:xfrm>
          <a:prstGeom prst="ellipse">
            <a:avLst/>
          </a:prstGeom>
          <a:noFill/>
          <a:ln w="762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3" name="Google Shape;393;p43"/>
          <p:cNvSpPr/>
          <p:nvPr/>
        </p:nvSpPr>
        <p:spPr>
          <a:xfrm>
            <a:off x="3920304" y="495583"/>
            <a:ext cx="4672373" cy="5943034"/>
          </a:xfrm>
          <a:prstGeom prst="ellipse">
            <a:avLst/>
          </a:prstGeom>
          <a:noFill/>
          <a:ln w="762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4" name="Google Shape;394;p43"/>
          <p:cNvSpPr/>
          <p:nvPr/>
        </p:nvSpPr>
        <p:spPr>
          <a:xfrm>
            <a:off x="4231195" y="749583"/>
            <a:ext cx="4050590" cy="5460434"/>
          </a:xfrm>
          <a:prstGeom prst="ellipse">
            <a:avLst/>
          </a:prstGeom>
          <a:noFill/>
          <a:ln w="762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395" name="Google Shape;395;p43" descr="1,845 Antibody Illustrations, Royalty-Free Vector Graphics &amp; Clip Art -  iStock"/>
          <p:cNvPicPr preferRelativeResize="0"/>
          <p:nvPr/>
        </p:nvPicPr>
        <p:blipFill rotWithShape="1">
          <a:blip r:embed="rId4">
            <a:alphaModFix/>
          </a:blip>
          <a:srcRect/>
          <a:stretch/>
        </p:blipFill>
        <p:spPr>
          <a:xfrm rot="2213190">
            <a:off x="2047205" y="1056167"/>
            <a:ext cx="1130300" cy="1130300"/>
          </a:xfrm>
          <a:prstGeom prst="rect">
            <a:avLst/>
          </a:prstGeom>
          <a:noFill/>
          <a:ln>
            <a:noFill/>
          </a:ln>
        </p:spPr>
      </p:pic>
      <p:pic>
        <p:nvPicPr>
          <p:cNvPr id="396" name="Google Shape;396;p43" descr="1,845 Antibody Illustrations, Royalty-Free Vector Graphics &amp; Clip Art -  iStock"/>
          <p:cNvPicPr preferRelativeResize="0"/>
          <p:nvPr/>
        </p:nvPicPr>
        <p:blipFill rotWithShape="1">
          <a:blip r:embed="rId4">
            <a:alphaModFix/>
          </a:blip>
          <a:srcRect/>
          <a:stretch/>
        </p:blipFill>
        <p:spPr>
          <a:xfrm>
            <a:off x="358220" y="3272757"/>
            <a:ext cx="1130300" cy="1130300"/>
          </a:xfrm>
          <a:prstGeom prst="rect">
            <a:avLst/>
          </a:prstGeom>
          <a:noFill/>
          <a:ln>
            <a:noFill/>
          </a:ln>
        </p:spPr>
      </p:pic>
      <p:pic>
        <p:nvPicPr>
          <p:cNvPr id="397" name="Google Shape;397;p43" descr="1,845 Antibody Illustrations, Royalty-Free Vector Graphics &amp; Clip Art -  iStock"/>
          <p:cNvPicPr preferRelativeResize="0"/>
          <p:nvPr/>
        </p:nvPicPr>
        <p:blipFill rotWithShape="1">
          <a:blip r:embed="rId4">
            <a:alphaModFix/>
          </a:blip>
          <a:srcRect/>
          <a:stretch/>
        </p:blipFill>
        <p:spPr>
          <a:xfrm rot="-2214810">
            <a:off x="2124026" y="4939518"/>
            <a:ext cx="1130300" cy="1130300"/>
          </a:xfrm>
          <a:prstGeom prst="rect">
            <a:avLst/>
          </a:prstGeom>
          <a:noFill/>
          <a:ln>
            <a:noFill/>
          </a:ln>
        </p:spPr>
      </p:pic>
      <p:pic>
        <p:nvPicPr>
          <p:cNvPr id="398" name="Google Shape;398;p43" descr="1,845 Antibody Illustrations, Royalty-Free Vector Graphics &amp; Clip Art -  iStock"/>
          <p:cNvPicPr preferRelativeResize="0"/>
          <p:nvPr/>
        </p:nvPicPr>
        <p:blipFill rotWithShape="1">
          <a:blip r:embed="rId4">
            <a:alphaModFix/>
          </a:blip>
          <a:srcRect/>
          <a:stretch/>
        </p:blipFill>
        <p:spPr>
          <a:xfrm rot="2213190">
            <a:off x="9129661" y="4939571"/>
            <a:ext cx="1130300" cy="1130300"/>
          </a:xfrm>
          <a:prstGeom prst="rect">
            <a:avLst/>
          </a:prstGeom>
          <a:noFill/>
          <a:ln>
            <a:noFill/>
          </a:ln>
        </p:spPr>
      </p:pic>
      <p:pic>
        <p:nvPicPr>
          <p:cNvPr id="399" name="Google Shape;399;p43" descr="1,845 Antibody Illustrations, Royalty-Free Vector Graphics &amp; Clip Art -  iStock"/>
          <p:cNvPicPr preferRelativeResize="0"/>
          <p:nvPr/>
        </p:nvPicPr>
        <p:blipFill rotWithShape="1">
          <a:blip r:embed="rId4">
            <a:alphaModFix/>
          </a:blip>
          <a:srcRect/>
          <a:stretch/>
        </p:blipFill>
        <p:spPr>
          <a:xfrm rot="-2372019">
            <a:off x="10024506" y="2093641"/>
            <a:ext cx="1130300" cy="1130300"/>
          </a:xfrm>
          <a:prstGeom prst="rect">
            <a:avLst/>
          </a:prstGeom>
          <a:noFill/>
          <a:ln>
            <a:noFill/>
          </a:ln>
        </p:spPr>
      </p:pic>
      <p:cxnSp>
        <p:nvCxnSpPr>
          <p:cNvPr id="400" name="Google Shape;400;p43"/>
          <p:cNvCxnSpPr/>
          <p:nvPr/>
        </p:nvCxnSpPr>
        <p:spPr>
          <a:xfrm rot="10800000" flipH="1">
            <a:off x="7416800" y="495583"/>
            <a:ext cx="990600" cy="749017"/>
          </a:xfrm>
          <a:prstGeom prst="straightConnector1">
            <a:avLst/>
          </a:prstGeom>
          <a:noFill/>
          <a:ln w="38100" cap="flat" cmpd="sng">
            <a:solidFill>
              <a:srgbClr val="FF0000"/>
            </a:solidFill>
            <a:prstDash val="solid"/>
            <a:round/>
            <a:headEnd type="none" w="sm" len="sm"/>
            <a:tailEnd type="triangle" w="med" len="med"/>
          </a:ln>
        </p:spPr>
      </p:cxnSp>
      <p:cxnSp>
        <p:nvCxnSpPr>
          <p:cNvPr id="401" name="Google Shape;401;p43"/>
          <p:cNvCxnSpPr/>
          <p:nvPr/>
        </p:nvCxnSpPr>
        <p:spPr>
          <a:xfrm rot="10800000" flipH="1">
            <a:off x="8054139" y="936082"/>
            <a:ext cx="707760" cy="577993"/>
          </a:xfrm>
          <a:prstGeom prst="straightConnector1">
            <a:avLst/>
          </a:prstGeom>
          <a:noFill/>
          <a:ln w="38100" cap="flat" cmpd="sng">
            <a:solidFill>
              <a:srgbClr val="FFC000"/>
            </a:solidFill>
            <a:prstDash val="solid"/>
            <a:round/>
            <a:headEnd type="none" w="sm" len="sm"/>
            <a:tailEnd type="triangle" w="med" len="med"/>
          </a:ln>
        </p:spPr>
      </p:cxnSp>
      <p:cxnSp>
        <p:nvCxnSpPr>
          <p:cNvPr id="402" name="Google Shape;402;p43"/>
          <p:cNvCxnSpPr/>
          <p:nvPr/>
        </p:nvCxnSpPr>
        <p:spPr>
          <a:xfrm rot="10800000" flipH="1">
            <a:off x="8519679" y="1387075"/>
            <a:ext cx="592130" cy="450708"/>
          </a:xfrm>
          <a:prstGeom prst="straightConnector1">
            <a:avLst/>
          </a:prstGeom>
          <a:noFill/>
          <a:ln w="38100" cap="flat" cmpd="sng">
            <a:solidFill>
              <a:srgbClr val="00B050"/>
            </a:solidFill>
            <a:prstDash val="solid"/>
            <a:round/>
            <a:headEnd type="none" w="sm" len="sm"/>
            <a:tailEnd type="triangle" w="med" len="med"/>
          </a:ln>
        </p:spPr>
      </p:cxnSp>
      <p:sp>
        <p:nvSpPr>
          <p:cNvPr id="403" name="Google Shape;403;p43"/>
          <p:cNvSpPr txBox="1"/>
          <p:nvPr/>
        </p:nvSpPr>
        <p:spPr>
          <a:xfrm>
            <a:off x="8419198" y="291867"/>
            <a:ext cx="248172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FF0000"/>
                </a:solidFill>
                <a:latin typeface="Calibri"/>
                <a:ea typeface="Calibri"/>
                <a:cs typeface="Calibri"/>
                <a:sym typeface="Calibri"/>
              </a:rPr>
              <a:t>Tacrolimus (TAC)</a:t>
            </a:r>
            <a:endParaRPr sz="1400" b="0" i="0" u="none" strike="noStrike" cap="none">
              <a:solidFill>
                <a:srgbClr val="000000"/>
              </a:solidFill>
              <a:latin typeface="Arial"/>
              <a:ea typeface="Arial"/>
              <a:cs typeface="Arial"/>
              <a:sym typeface="Arial"/>
            </a:endParaRPr>
          </a:p>
        </p:txBody>
      </p:sp>
      <p:sp>
        <p:nvSpPr>
          <p:cNvPr id="404" name="Google Shape;404;p43"/>
          <p:cNvSpPr txBox="1"/>
          <p:nvPr/>
        </p:nvSpPr>
        <p:spPr>
          <a:xfrm>
            <a:off x="8761899" y="736225"/>
            <a:ext cx="248172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FFC000"/>
                </a:solidFill>
                <a:latin typeface="Calibri"/>
                <a:ea typeface="Calibri"/>
                <a:cs typeface="Calibri"/>
                <a:sym typeface="Calibri"/>
              </a:rPr>
              <a:t>Mycophenolate (MMF)</a:t>
            </a:r>
            <a:endParaRPr sz="1400" b="0" i="0" u="none" strike="noStrike" cap="none">
              <a:solidFill>
                <a:srgbClr val="000000"/>
              </a:solidFill>
              <a:latin typeface="Arial"/>
              <a:ea typeface="Arial"/>
              <a:cs typeface="Arial"/>
              <a:sym typeface="Arial"/>
            </a:endParaRPr>
          </a:p>
        </p:txBody>
      </p:sp>
      <p:sp>
        <p:nvSpPr>
          <p:cNvPr id="405" name="Google Shape;405;p43"/>
          <p:cNvSpPr txBox="1"/>
          <p:nvPr/>
        </p:nvSpPr>
        <p:spPr>
          <a:xfrm>
            <a:off x="9158063" y="1229652"/>
            <a:ext cx="2481723"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00B050"/>
                </a:solidFill>
                <a:latin typeface="Calibri"/>
                <a:ea typeface="Calibri"/>
                <a:cs typeface="Calibri"/>
                <a:sym typeface="Calibri"/>
              </a:rPr>
              <a:t>Corticosteroids (Methylprednisolone, prednisone)</a:t>
            </a:r>
            <a:endParaRPr sz="1800" b="0" i="0" u="none" strike="noStrike" cap="none">
              <a:solidFill>
                <a:srgbClr val="00B050"/>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Shape 409"/>
        <p:cNvGrpSpPr/>
        <p:nvPr/>
      </p:nvGrpSpPr>
      <p:grpSpPr>
        <a:xfrm>
          <a:off x="0" y="0"/>
          <a:ext cx="0" cy="0"/>
          <a:chOff x="0" y="0"/>
          <a:chExt cx="0" cy="0"/>
        </a:xfrm>
      </p:grpSpPr>
      <p:pic>
        <p:nvPicPr>
          <p:cNvPr id="410" name="Google Shape;410;p64" descr="Kidneys"/>
          <p:cNvPicPr preferRelativeResize="0"/>
          <p:nvPr/>
        </p:nvPicPr>
        <p:blipFill rotWithShape="1">
          <a:blip r:embed="rId3">
            <a:alphaModFix/>
          </a:blip>
          <a:srcRect l="-2" r="48441" b="22422"/>
          <a:stretch/>
        </p:blipFill>
        <p:spPr>
          <a:xfrm>
            <a:off x="4418806" y="457483"/>
            <a:ext cx="3354388" cy="5047184"/>
          </a:xfrm>
          <a:prstGeom prst="rect">
            <a:avLst/>
          </a:prstGeom>
          <a:noFill/>
          <a:ln>
            <a:noFill/>
          </a:ln>
        </p:spPr>
      </p:pic>
      <p:sp>
        <p:nvSpPr>
          <p:cNvPr id="411" name="Google Shape;411;p64"/>
          <p:cNvSpPr/>
          <p:nvPr/>
        </p:nvSpPr>
        <p:spPr>
          <a:xfrm>
            <a:off x="3635864" y="190500"/>
            <a:ext cx="5241254" cy="6527800"/>
          </a:xfrm>
          <a:prstGeom prst="ellipse">
            <a:avLst/>
          </a:prstGeom>
          <a:noFill/>
          <a:ln w="762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412" name="Google Shape;412;p64"/>
          <p:cNvSpPr/>
          <p:nvPr/>
        </p:nvSpPr>
        <p:spPr>
          <a:xfrm>
            <a:off x="3920304" y="495583"/>
            <a:ext cx="4672373" cy="5943034"/>
          </a:xfrm>
          <a:prstGeom prst="ellipse">
            <a:avLst/>
          </a:prstGeom>
          <a:noFill/>
          <a:ln w="762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413" name="Google Shape;413;p64"/>
          <p:cNvSpPr/>
          <p:nvPr/>
        </p:nvSpPr>
        <p:spPr>
          <a:xfrm>
            <a:off x="4231195" y="749583"/>
            <a:ext cx="4050590" cy="5460434"/>
          </a:xfrm>
          <a:prstGeom prst="ellipse">
            <a:avLst/>
          </a:prstGeom>
          <a:noFill/>
          <a:ln w="762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latin typeface="Arial"/>
              <a:ea typeface="Arial"/>
              <a:cs typeface="Arial"/>
              <a:sym typeface="Arial"/>
            </a:endParaRPr>
          </a:p>
        </p:txBody>
      </p:sp>
      <p:pic>
        <p:nvPicPr>
          <p:cNvPr id="414" name="Google Shape;414;p64" descr="1,845 Antibody Illustrations, Royalty-Free Vector Graphics &amp; Clip Art -  iStock"/>
          <p:cNvPicPr preferRelativeResize="0"/>
          <p:nvPr/>
        </p:nvPicPr>
        <p:blipFill rotWithShape="1">
          <a:blip r:embed="rId4">
            <a:alphaModFix/>
          </a:blip>
          <a:srcRect/>
          <a:stretch/>
        </p:blipFill>
        <p:spPr>
          <a:xfrm rot="2213190">
            <a:off x="2047205" y="1056167"/>
            <a:ext cx="1130300" cy="1130300"/>
          </a:xfrm>
          <a:prstGeom prst="rect">
            <a:avLst/>
          </a:prstGeom>
          <a:noFill/>
          <a:ln>
            <a:noFill/>
          </a:ln>
        </p:spPr>
      </p:pic>
      <p:pic>
        <p:nvPicPr>
          <p:cNvPr id="415" name="Google Shape;415;p64" descr="1,845 Antibody Illustrations, Royalty-Free Vector Graphics &amp; Clip Art -  iStock"/>
          <p:cNvPicPr preferRelativeResize="0"/>
          <p:nvPr/>
        </p:nvPicPr>
        <p:blipFill rotWithShape="1">
          <a:blip r:embed="rId4">
            <a:alphaModFix/>
          </a:blip>
          <a:srcRect/>
          <a:stretch/>
        </p:blipFill>
        <p:spPr>
          <a:xfrm>
            <a:off x="358220" y="3272757"/>
            <a:ext cx="1130300" cy="1130300"/>
          </a:xfrm>
          <a:prstGeom prst="rect">
            <a:avLst/>
          </a:prstGeom>
          <a:noFill/>
          <a:ln>
            <a:noFill/>
          </a:ln>
        </p:spPr>
      </p:pic>
      <p:pic>
        <p:nvPicPr>
          <p:cNvPr id="416" name="Google Shape;416;p64" descr="1,845 Antibody Illustrations, Royalty-Free Vector Graphics &amp; Clip Art -  iStock"/>
          <p:cNvPicPr preferRelativeResize="0"/>
          <p:nvPr/>
        </p:nvPicPr>
        <p:blipFill rotWithShape="1">
          <a:blip r:embed="rId4">
            <a:alphaModFix/>
          </a:blip>
          <a:srcRect/>
          <a:stretch/>
        </p:blipFill>
        <p:spPr>
          <a:xfrm rot="-2214810">
            <a:off x="2124026" y="4939518"/>
            <a:ext cx="1130300" cy="1130300"/>
          </a:xfrm>
          <a:prstGeom prst="rect">
            <a:avLst/>
          </a:prstGeom>
          <a:noFill/>
          <a:ln>
            <a:noFill/>
          </a:ln>
        </p:spPr>
      </p:pic>
      <p:pic>
        <p:nvPicPr>
          <p:cNvPr id="417" name="Google Shape;417;p64" descr="1,845 Antibody Illustrations, Royalty-Free Vector Graphics &amp; Clip Art -  iStock"/>
          <p:cNvPicPr preferRelativeResize="0"/>
          <p:nvPr/>
        </p:nvPicPr>
        <p:blipFill rotWithShape="1">
          <a:blip r:embed="rId4">
            <a:alphaModFix/>
          </a:blip>
          <a:srcRect/>
          <a:stretch/>
        </p:blipFill>
        <p:spPr>
          <a:xfrm rot="2213190">
            <a:off x="9129661" y="4939571"/>
            <a:ext cx="1130300" cy="1130300"/>
          </a:xfrm>
          <a:prstGeom prst="rect">
            <a:avLst/>
          </a:prstGeom>
          <a:noFill/>
          <a:ln>
            <a:noFill/>
          </a:ln>
        </p:spPr>
      </p:pic>
      <p:pic>
        <p:nvPicPr>
          <p:cNvPr id="418" name="Google Shape;418;p64" descr="1,845 Antibody Illustrations, Royalty-Free Vector Graphics &amp; Clip Art -  iStock"/>
          <p:cNvPicPr preferRelativeResize="0"/>
          <p:nvPr/>
        </p:nvPicPr>
        <p:blipFill rotWithShape="1">
          <a:blip r:embed="rId4">
            <a:alphaModFix/>
          </a:blip>
          <a:srcRect/>
          <a:stretch/>
        </p:blipFill>
        <p:spPr>
          <a:xfrm rot="-2372019">
            <a:off x="10024506" y="2093641"/>
            <a:ext cx="1130300" cy="1130300"/>
          </a:xfrm>
          <a:prstGeom prst="rect">
            <a:avLst/>
          </a:prstGeom>
          <a:noFill/>
          <a:ln>
            <a:noFill/>
          </a:ln>
        </p:spPr>
      </p:pic>
      <p:sp>
        <p:nvSpPr>
          <p:cNvPr id="419" name="Google Shape;419;p64"/>
          <p:cNvSpPr/>
          <p:nvPr/>
        </p:nvSpPr>
        <p:spPr>
          <a:xfrm rot="-3323370">
            <a:off x="4047880" y="895866"/>
            <a:ext cx="366629" cy="469617"/>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20" name="Google Shape;420;p64"/>
          <p:cNvSpPr/>
          <p:nvPr/>
        </p:nvSpPr>
        <p:spPr>
          <a:xfrm rot="-1566067">
            <a:off x="8438475" y="1559462"/>
            <a:ext cx="633646" cy="469617"/>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CA" sz="1400" b="0" i="0" u="none" strike="noStrike" cap="none">
                <a:solidFill>
                  <a:schemeClr val="lt1"/>
                </a:solidFill>
                <a:latin typeface="Arial"/>
                <a:ea typeface="Arial"/>
                <a:cs typeface="Arial"/>
                <a:sym typeface="Arial"/>
              </a:rPr>
              <a:t>x</a:t>
            </a:r>
            <a:endParaRPr/>
          </a:p>
        </p:txBody>
      </p:sp>
      <p:sp>
        <p:nvSpPr>
          <p:cNvPr id="421" name="Google Shape;421;p64"/>
          <p:cNvSpPr/>
          <p:nvPr/>
        </p:nvSpPr>
        <p:spPr>
          <a:xfrm rot="-6231072">
            <a:off x="3882806" y="4323139"/>
            <a:ext cx="338168" cy="159836"/>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22" name="Google Shape;422;p64"/>
          <p:cNvSpPr/>
          <p:nvPr/>
        </p:nvSpPr>
        <p:spPr>
          <a:xfrm>
            <a:off x="6046790" y="6113415"/>
            <a:ext cx="338168" cy="159836"/>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23" name="Google Shape;423;p64"/>
          <p:cNvSpPr/>
          <p:nvPr/>
        </p:nvSpPr>
        <p:spPr>
          <a:xfrm rot="-5400000">
            <a:off x="8214118" y="3910389"/>
            <a:ext cx="338168" cy="159836"/>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24" name="Google Shape;424;p64"/>
          <p:cNvSpPr/>
          <p:nvPr/>
        </p:nvSpPr>
        <p:spPr>
          <a:xfrm>
            <a:off x="6110290" y="436515"/>
            <a:ext cx="338168" cy="159836"/>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25" name="Google Shape;425;p64" descr="Line arrow: Counter-clockwise curve"/>
          <p:cNvPicPr preferRelativeResize="0"/>
          <p:nvPr/>
        </p:nvPicPr>
        <p:blipFill rotWithShape="1">
          <a:blip r:embed="rId5">
            <a:alphaModFix/>
          </a:blip>
          <a:srcRect/>
          <a:stretch/>
        </p:blipFill>
        <p:spPr>
          <a:xfrm rot="-3985904">
            <a:off x="8723508" y="1090462"/>
            <a:ext cx="1645809" cy="1645809"/>
          </a:xfrm>
          <a:prstGeom prst="rect">
            <a:avLst/>
          </a:prstGeom>
          <a:noFill/>
          <a:ln>
            <a:noFill/>
          </a:ln>
        </p:spPr>
      </p:pic>
      <p:pic>
        <p:nvPicPr>
          <p:cNvPr id="426" name="Google Shape;426;p64" descr="Line arrow: Counter-clockwise curve"/>
          <p:cNvPicPr preferRelativeResize="0"/>
          <p:nvPr/>
        </p:nvPicPr>
        <p:blipFill rotWithShape="1">
          <a:blip r:embed="rId5">
            <a:alphaModFix/>
          </a:blip>
          <a:srcRect/>
          <a:stretch/>
        </p:blipFill>
        <p:spPr>
          <a:xfrm rot="3985904" flipH="1">
            <a:off x="2652732" y="385112"/>
            <a:ext cx="1645809" cy="1645809"/>
          </a:xfrm>
          <a:prstGeom prst="rect">
            <a:avLst/>
          </a:prstGeom>
          <a:noFill/>
          <a:ln>
            <a:noFill/>
          </a:ln>
        </p:spPr>
      </p:pic>
      <p:sp>
        <p:nvSpPr>
          <p:cNvPr id="427" name="Google Shape;427;p64"/>
          <p:cNvSpPr txBox="1"/>
          <p:nvPr/>
        </p:nvSpPr>
        <p:spPr>
          <a:xfrm>
            <a:off x="3250593" y="2845758"/>
            <a:ext cx="6084989" cy="1323439"/>
          </a:xfrm>
          <a:prstGeom prst="rect">
            <a:avLst/>
          </a:prstGeom>
          <a:solidFill>
            <a:srgbClr val="FFC0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CA" sz="8000" b="0" i="0" u="none" strike="noStrike" cap="none">
                <a:solidFill>
                  <a:srgbClr val="000000"/>
                </a:solidFill>
                <a:latin typeface="Arial"/>
                <a:ea typeface="Arial"/>
                <a:cs typeface="Arial"/>
                <a:sym typeface="Arial"/>
              </a:rPr>
              <a:t> </a:t>
            </a:r>
            <a:r>
              <a:rPr lang="en-CA" sz="6000" b="0" i="0" u="none" strike="noStrike" cap="none">
                <a:solidFill>
                  <a:srgbClr val="000000"/>
                </a:solidFill>
                <a:latin typeface="Arial"/>
                <a:ea typeface="Arial"/>
                <a:cs typeface="Arial"/>
                <a:sym typeface="Arial"/>
              </a:rPr>
              <a:t>REJECTION</a:t>
            </a:r>
            <a:endParaRPr sz="60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Shape 431"/>
        <p:cNvGrpSpPr/>
        <p:nvPr/>
      </p:nvGrpSpPr>
      <p:grpSpPr>
        <a:xfrm>
          <a:off x="0" y="0"/>
          <a:ext cx="0" cy="0"/>
          <a:chOff x="0" y="0"/>
          <a:chExt cx="0" cy="0"/>
        </a:xfrm>
      </p:grpSpPr>
      <p:pic>
        <p:nvPicPr>
          <p:cNvPr id="432" name="Google Shape;432;p44"/>
          <p:cNvPicPr preferRelativeResize="0"/>
          <p:nvPr/>
        </p:nvPicPr>
        <p:blipFill rotWithShape="1">
          <a:blip r:embed="rId3">
            <a:alphaModFix/>
          </a:blip>
          <a:srcRect/>
          <a:stretch/>
        </p:blipFill>
        <p:spPr>
          <a:xfrm>
            <a:off x="1143619" y="67095"/>
            <a:ext cx="9904762" cy="672380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CA"/>
              <a:t>Case examples</a:t>
            </a:r>
            <a:endParaRPr/>
          </a:p>
        </p:txBody>
      </p:sp>
      <p:sp>
        <p:nvSpPr>
          <p:cNvPr id="438" name="Google Shape;438;p45"/>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0"/>
              </a:spcBef>
              <a:spcAft>
                <a:spcPts val="0"/>
              </a:spcAft>
              <a:buSzPts val="2000"/>
              <a:buNone/>
            </a:pPr>
            <a:endParaRPr/>
          </a:p>
          <a:p>
            <a:pPr marL="91440" lvl="0" indent="-127000" algn="l" rtl="0">
              <a:lnSpc>
                <a:spcPct val="90000"/>
              </a:lnSpc>
              <a:spcBef>
                <a:spcPts val="0"/>
              </a:spcBef>
              <a:spcAft>
                <a:spcPts val="0"/>
              </a:spcAft>
              <a:buSzPts val="2000"/>
              <a:buChar char=" "/>
            </a:pPr>
            <a:r>
              <a:rPr lang="en-CA" u="sng"/>
              <a:t>Case 1:</a:t>
            </a:r>
            <a:endParaRPr/>
          </a:p>
          <a:p>
            <a:pPr marL="91440" lvl="0" indent="0" algn="l" rtl="0">
              <a:lnSpc>
                <a:spcPct val="90000"/>
              </a:lnSpc>
              <a:spcBef>
                <a:spcPts val="0"/>
              </a:spcBef>
              <a:spcAft>
                <a:spcPts val="0"/>
              </a:spcAft>
              <a:buSzPts val="2000"/>
              <a:buNone/>
            </a:pPr>
            <a:endParaRPr/>
          </a:p>
          <a:p>
            <a:pPr marL="91440" lvl="0" indent="-127000" algn="l" rtl="0">
              <a:lnSpc>
                <a:spcPct val="90000"/>
              </a:lnSpc>
              <a:spcBef>
                <a:spcPts val="0"/>
              </a:spcBef>
              <a:spcAft>
                <a:spcPts val="0"/>
              </a:spcAft>
              <a:buSzPts val="2000"/>
              <a:buChar char=" "/>
            </a:pPr>
            <a:r>
              <a:rPr lang="en-CA"/>
              <a:t>Brett is an almost 18 yo with profound hearing loss. He had a kidney transplant following a diagnosis of FSGS. His grandmother was his primary caregiver and shared  that he had difficulty taking on parts of his care after years of her taking the lead in his health care management. </a:t>
            </a:r>
            <a:endParaRPr/>
          </a:p>
          <a:p>
            <a:pPr marL="91440" lvl="0" indent="0" algn="l" rtl="0">
              <a:lnSpc>
                <a:spcPct val="90000"/>
              </a:lnSpc>
              <a:spcBef>
                <a:spcPts val="0"/>
              </a:spcBef>
              <a:spcAft>
                <a:spcPts val="0"/>
              </a:spcAft>
              <a:buSzPts val="2000"/>
              <a:buNone/>
            </a:pPr>
            <a:endParaRPr/>
          </a:p>
          <a:p>
            <a:pPr marL="91440" lvl="0" indent="-127000" algn="l" rtl="0">
              <a:lnSpc>
                <a:spcPct val="90000"/>
              </a:lnSpc>
              <a:spcBef>
                <a:spcPts val="0"/>
              </a:spcBef>
              <a:spcAft>
                <a:spcPts val="0"/>
              </a:spcAft>
              <a:buSzPts val="2000"/>
              <a:buChar char=" "/>
            </a:pPr>
            <a:r>
              <a:rPr lang="en-CA"/>
              <a:t>The team worked with Brett and considered his health literacy and made adaptations accordingly.</a:t>
            </a:r>
            <a:endParaRPr/>
          </a:p>
          <a:p>
            <a:pPr marL="91440" lvl="0" indent="0" algn="l" rtl="0">
              <a:lnSpc>
                <a:spcPct val="90000"/>
              </a:lnSpc>
              <a:spcBef>
                <a:spcPts val="0"/>
              </a:spcBef>
              <a:spcAft>
                <a:spcPts val="0"/>
              </a:spcAft>
              <a:buSzPts val="2000"/>
              <a:buNone/>
            </a:pPr>
            <a:endParaRPr/>
          </a:p>
          <a:p>
            <a:pPr marL="91440" lvl="0" indent="-127000" algn="l" rtl="0">
              <a:lnSpc>
                <a:spcPct val="90000"/>
              </a:lnSpc>
              <a:spcBef>
                <a:spcPts val="0"/>
              </a:spcBef>
              <a:spcAft>
                <a:spcPts val="0"/>
              </a:spcAft>
              <a:buSzPts val="2000"/>
              <a:buChar char=" "/>
            </a:pPr>
            <a:r>
              <a:rPr lang="en-CA"/>
              <a:t>NVS screening with Brett revealed possibility of limited literacy.</a:t>
            </a:r>
            <a:endParaRPr/>
          </a:p>
          <a:p>
            <a:pPr marL="91440" lvl="0" indent="-127000" algn="l" rtl="0">
              <a:lnSpc>
                <a:spcPct val="90000"/>
              </a:lnSpc>
              <a:spcBef>
                <a:spcPts val="0"/>
              </a:spcBef>
              <a:spcAft>
                <a:spcPts val="0"/>
              </a:spcAft>
              <a:buSzPts val="2000"/>
              <a:buChar char=" "/>
            </a:pPr>
            <a:r>
              <a:rPr lang="en-CA"/>
              <a:t> </a:t>
            </a:r>
            <a:endParaRPr/>
          </a:p>
          <a:p>
            <a:pPr marL="0" lvl="0" indent="0" algn="l" rtl="0">
              <a:lnSpc>
                <a:spcPct val="90000"/>
              </a:lnSpc>
              <a:spcBef>
                <a:spcPts val="0"/>
              </a:spcBef>
              <a:spcAft>
                <a:spcPts val="0"/>
              </a:spcAft>
              <a:buSzPts val="1800"/>
              <a:buNone/>
            </a:pPr>
            <a:endParaRPr/>
          </a:p>
          <a:p>
            <a:pPr marL="91440" lvl="0" indent="0" algn="l" rtl="0">
              <a:lnSpc>
                <a:spcPct val="90000"/>
              </a:lnSpc>
              <a:spcBef>
                <a:spcPts val="1400"/>
              </a:spcBef>
              <a:spcAft>
                <a:spcPts val="0"/>
              </a:spcAft>
              <a:buSzPts val="2000"/>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Shape 442"/>
        <p:cNvGrpSpPr/>
        <p:nvPr/>
      </p:nvGrpSpPr>
      <p:grpSpPr>
        <a:xfrm>
          <a:off x="0" y="0"/>
          <a:ext cx="0" cy="0"/>
          <a:chOff x="0" y="0"/>
          <a:chExt cx="0" cy="0"/>
        </a:xfrm>
      </p:grpSpPr>
      <p:sp>
        <p:nvSpPr>
          <p:cNvPr id="443" name="Google Shape;443;p47"/>
          <p:cNvSpPr txBox="1">
            <a:spLocks noGrp="1"/>
          </p:cNvSpPr>
          <p:nvPr>
            <p:ph type="title"/>
          </p:nvPr>
        </p:nvSpPr>
        <p:spPr>
          <a:xfrm>
            <a:off x="916409" y="0"/>
            <a:ext cx="10058400" cy="828764"/>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CA"/>
              <a:t>Pictoral Medication List</a:t>
            </a:r>
            <a:endParaRPr/>
          </a:p>
        </p:txBody>
      </p:sp>
      <p:pic>
        <p:nvPicPr>
          <p:cNvPr id="444" name="Google Shape;444;p47"/>
          <p:cNvPicPr preferRelativeResize="0"/>
          <p:nvPr/>
        </p:nvPicPr>
        <p:blipFill rotWithShape="1">
          <a:blip r:embed="rId3">
            <a:alphaModFix/>
          </a:blip>
          <a:srcRect/>
          <a:stretch/>
        </p:blipFill>
        <p:spPr>
          <a:xfrm>
            <a:off x="1026793" y="828764"/>
            <a:ext cx="10046491" cy="6130733"/>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6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CA"/>
              <a:t>Case examples</a:t>
            </a:r>
            <a:endParaRPr/>
          </a:p>
        </p:txBody>
      </p:sp>
      <p:sp>
        <p:nvSpPr>
          <p:cNvPr id="450" name="Google Shape;450;p65"/>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1800"/>
              <a:buNone/>
            </a:pPr>
            <a:r>
              <a:rPr lang="en-CA" u="sng"/>
              <a:t>Case 2:</a:t>
            </a:r>
            <a:endParaRPr/>
          </a:p>
          <a:p>
            <a:pPr marL="0" lvl="0" indent="0" algn="l" rtl="0">
              <a:lnSpc>
                <a:spcPct val="90000"/>
              </a:lnSpc>
              <a:spcBef>
                <a:spcPts val="0"/>
              </a:spcBef>
              <a:spcAft>
                <a:spcPts val="0"/>
              </a:spcAft>
              <a:buSzPts val="1800"/>
              <a:buNone/>
            </a:pPr>
            <a:endParaRPr u="sng"/>
          </a:p>
          <a:p>
            <a:pPr marL="0" lvl="0" indent="0" algn="l" rtl="0">
              <a:lnSpc>
                <a:spcPct val="90000"/>
              </a:lnSpc>
              <a:spcBef>
                <a:spcPts val="0"/>
              </a:spcBef>
              <a:spcAft>
                <a:spcPts val="0"/>
              </a:spcAft>
              <a:buSzPts val="1800"/>
              <a:buNone/>
            </a:pPr>
            <a:r>
              <a:rPr lang="en-CA"/>
              <a:t>Shota is a 14yo refugee from Iran who recently arrived in Canada with end stage kidney disease and is currently on dialysis. Both his parents are deceased and he is cared for by a supportive adult cousin. </a:t>
            </a:r>
            <a:endParaRPr/>
          </a:p>
          <a:p>
            <a:pPr marL="0" lvl="0" indent="0" algn="l" rtl="0">
              <a:lnSpc>
                <a:spcPct val="90000"/>
              </a:lnSpc>
              <a:spcBef>
                <a:spcPts val="0"/>
              </a:spcBef>
              <a:spcAft>
                <a:spcPts val="0"/>
              </a:spcAft>
              <a:buSzPts val="1800"/>
              <a:buNone/>
            </a:pPr>
            <a:endParaRPr/>
          </a:p>
          <a:p>
            <a:pPr marL="0" lvl="0" indent="0" algn="l" rtl="0">
              <a:lnSpc>
                <a:spcPct val="90000"/>
              </a:lnSpc>
              <a:spcBef>
                <a:spcPts val="0"/>
              </a:spcBef>
              <a:spcAft>
                <a:spcPts val="0"/>
              </a:spcAft>
              <a:buSzPts val="1800"/>
              <a:buNone/>
            </a:pPr>
            <a:r>
              <a:rPr lang="en-CA"/>
              <a:t>The team expressed concern about the Shota and his cousin’s health literacy based on English being their second language. Shota and his cousin often said very little during interactions with health care professionals but were largely compliant with his dialysis care. </a:t>
            </a:r>
            <a:endParaRPr/>
          </a:p>
          <a:p>
            <a:pPr marL="0" lvl="0" indent="0" algn="l" rtl="0">
              <a:lnSpc>
                <a:spcPct val="90000"/>
              </a:lnSpc>
              <a:spcBef>
                <a:spcPts val="0"/>
              </a:spcBef>
              <a:spcAft>
                <a:spcPts val="0"/>
              </a:spcAft>
              <a:buSzPts val="1800"/>
              <a:buNone/>
            </a:pPr>
            <a:endParaRPr/>
          </a:p>
          <a:p>
            <a:pPr marL="0" lvl="0" indent="0" algn="l" rtl="0">
              <a:lnSpc>
                <a:spcPct val="90000"/>
              </a:lnSpc>
              <a:spcBef>
                <a:spcPts val="0"/>
              </a:spcBef>
              <a:spcAft>
                <a:spcPts val="0"/>
              </a:spcAft>
              <a:buSzPts val="1800"/>
              <a:buNone/>
            </a:pPr>
            <a:r>
              <a:rPr lang="en-CA"/>
              <a:t>NVS screening (done with an interpreter present) indicated likely adequate literacy.</a:t>
            </a:r>
            <a:endParaRPr/>
          </a:p>
          <a:p>
            <a:pPr marL="0" lvl="0" indent="0" algn="l" rtl="0">
              <a:lnSpc>
                <a:spcPct val="90000"/>
              </a:lnSpc>
              <a:spcBef>
                <a:spcPts val="0"/>
              </a:spcBef>
              <a:spcAft>
                <a:spcPts val="0"/>
              </a:spcAft>
              <a:buSzPts val="1800"/>
              <a:buNone/>
            </a:pPr>
            <a:endParaRPr/>
          </a:p>
          <a:p>
            <a:pPr marL="0" lvl="0" indent="0" algn="l" rtl="0">
              <a:lnSpc>
                <a:spcPct val="90000"/>
              </a:lnSpc>
              <a:spcBef>
                <a:spcPts val="0"/>
              </a:spcBef>
              <a:spcAft>
                <a:spcPts val="0"/>
              </a:spcAft>
              <a:buSzPts val="1800"/>
              <a:buNone/>
            </a:pPr>
            <a:endParaRPr/>
          </a:p>
          <a:p>
            <a:pPr marL="91440" lvl="0" indent="0" algn="l" rtl="0">
              <a:lnSpc>
                <a:spcPct val="90000"/>
              </a:lnSpc>
              <a:spcBef>
                <a:spcPts val="1400"/>
              </a:spcBef>
              <a:spcAft>
                <a:spcPts val="0"/>
              </a:spcAft>
              <a:buSzPts val="2000"/>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6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CA"/>
              <a:t>Case examples</a:t>
            </a:r>
            <a:endParaRPr/>
          </a:p>
        </p:txBody>
      </p:sp>
      <p:sp>
        <p:nvSpPr>
          <p:cNvPr id="456" name="Google Shape;456;p66"/>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31115" lvl="0" indent="0" algn="l" rtl="0">
              <a:lnSpc>
                <a:spcPct val="90000"/>
              </a:lnSpc>
              <a:spcBef>
                <a:spcPts val="1400"/>
              </a:spcBef>
              <a:spcAft>
                <a:spcPts val="0"/>
              </a:spcAft>
              <a:buSzPts val="2000"/>
              <a:buNone/>
            </a:pPr>
            <a:r>
              <a:rPr lang="en-CA" u="sng"/>
              <a:t>Case #3: </a:t>
            </a:r>
            <a:endParaRPr/>
          </a:p>
          <a:p>
            <a:pPr marL="31115" lvl="0" indent="0" algn="l" rtl="0">
              <a:lnSpc>
                <a:spcPct val="90000"/>
              </a:lnSpc>
              <a:spcBef>
                <a:spcPts val="1400"/>
              </a:spcBef>
              <a:spcAft>
                <a:spcPts val="0"/>
              </a:spcAft>
              <a:buSzPts val="2000"/>
              <a:buNone/>
            </a:pPr>
            <a:r>
              <a:rPr lang="en-CA"/>
              <a:t>Nora is a 3 yo on dialysis awaiting a kidney transplant. </a:t>
            </a:r>
            <a:endParaRPr/>
          </a:p>
          <a:p>
            <a:pPr marL="31115" lvl="0" indent="0" algn="l" rtl="0">
              <a:lnSpc>
                <a:spcPct val="90000"/>
              </a:lnSpc>
              <a:spcBef>
                <a:spcPts val="1400"/>
              </a:spcBef>
              <a:spcAft>
                <a:spcPts val="0"/>
              </a:spcAft>
              <a:buSzPts val="2000"/>
              <a:buNone/>
            </a:pPr>
            <a:r>
              <a:rPr lang="en-CA"/>
              <a:t>Her mother is a health care worker and Nora’s primary caregiver. Nora was attending dialysis regularly but there were some ongoing medication errors at home that were causing blood pressure instability. The team had not been giving updated medication lists and had assumed that Nora’s mother was “on top” of keeping things organized at home. </a:t>
            </a:r>
            <a:endParaRPr/>
          </a:p>
          <a:p>
            <a:pPr marL="31115" lvl="0" indent="0" algn="l" rtl="0">
              <a:lnSpc>
                <a:spcPct val="90000"/>
              </a:lnSpc>
              <a:spcBef>
                <a:spcPts val="1400"/>
              </a:spcBef>
              <a:spcAft>
                <a:spcPts val="0"/>
              </a:spcAft>
              <a:buSzPts val="2000"/>
              <a:buNone/>
            </a:pPr>
            <a:endParaRPr/>
          </a:p>
          <a:p>
            <a:pPr marL="31115" lvl="0" indent="0" algn="l" rtl="0">
              <a:lnSpc>
                <a:spcPct val="90000"/>
              </a:lnSpc>
              <a:spcBef>
                <a:spcPts val="1400"/>
              </a:spcBef>
              <a:spcAft>
                <a:spcPts val="0"/>
              </a:spcAft>
              <a:buSzPts val="2000"/>
              <a:buNone/>
            </a:pPr>
            <a:r>
              <a:rPr lang="en-CA"/>
              <a:t>NVS screening indicated that Nora’s mother had a high likelihood of limited health literacy. </a:t>
            </a:r>
            <a:endParaRPr/>
          </a:p>
          <a:p>
            <a:pPr marL="91440" lvl="0" indent="0" algn="l" rtl="0">
              <a:lnSpc>
                <a:spcPct val="90000"/>
              </a:lnSpc>
              <a:spcBef>
                <a:spcPts val="1400"/>
              </a:spcBef>
              <a:spcAft>
                <a:spcPts val="0"/>
              </a:spcAft>
              <a:buSzPts val="2000"/>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4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CA"/>
              <a:t>Summary</a:t>
            </a:r>
            <a:endParaRPr/>
          </a:p>
        </p:txBody>
      </p:sp>
      <p:sp>
        <p:nvSpPr>
          <p:cNvPr id="462" name="Google Shape;462;p48"/>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fontScale="92500" lnSpcReduction="10000"/>
          </a:bodyPr>
          <a:lstStyle/>
          <a:p>
            <a:pPr marL="384048" lvl="1" indent="-182880" algn="l" rtl="0">
              <a:lnSpc>
                <a:spcPct val="90000"/>
              </a:lnSpc>
              <a:spcBef>
                <a:spcPts val="0"/>
              </a:spcBef>
              <a:spcAft>
                <a:spcPts val="0"/>
              </a:spcAft>
              <a:buSzPct val="100000"/>
              <a:buChar char="◦"/>
            </a:pPr>
            <a:r>
              <a:rPr lang="en-CA" sz="2400"/>
              <a:t>Limited health literacy is common across all groups including solid organ transplant </a:t>
            </a:r>
            <a:endParaRPr/>
          </a:p>
          <a:p>
            <a:pPr marL="384048" lvl="1" indent="-182880" algn="l" rtl="0">
              <a:lnSpc>
                <a:spcPct val="90000"/>
              </a:lnSpc>
              <a:spcBef>
                <a:spcPts val="600"/>
              </a:spcBef>
              <a:spcAft>
                <a:spcPts val="0"/>
              </a:spcAft>
              <a:buSzPct val="100000"/>
              <a:buChar char="◦"/>
            </a:pPr>
            <a:r>
              <a:rPr lang="en-CA" sz="2400"/>
              <a:t>Lower health literacy is associated with poor health outcomes </a:t>
            </a:r>
            <a:endParaRPr/>
          </a:p>
          <a:p>
            <a:pPr marL="384048" lvl="1" indent="-182880" algn="l" rtl="0">
              <a:lnSpc>
                <a:spcPct val="90000"/>
              </a:lnSpc>
              <a:spcBef>
                <a:spcPts val="600"/>
              </a:spcBef>
              <a:spcAft>
                <a:spcPts val="0"/>
              </a:spcAft>
              <a:buSzPct val="100000"/>
              <a:buChar char="◦"/>
            </a:pPr>
            <a:r>
              <a:rPr lang="en-CA" sz="2400"/>
              <a:t>Assessing health literacy using validated tools can easily be incorporated into any practice area</a:t>
            </a:r>
            <a:endParaRPr/>
          </a:p>
          <a:p>
            <a:pPr marL="384048" lvl="1" indent="-182880" algn="l" rtl="0">
              <a:lnSpc>
                <a:spcPct val="90000"/>
              </a:lnSpc>
              <a:spcBef>
                <a:spcPts val="600"/>
              </a:spcBef>
              <a:spcAft>
                <a:spcPts val="0"/>
              </a:spcAft>
              <a:buSzPct val="100000"/>
              <a:buChar char="◦"/>
            </a:pPr>
            <a:r>
              <a:rPr lang="en-CA" sz="2400"/>
              <a:t>There is a gap in understanding the impact of health literacy on health outcomes in the pediatric transplant population</a:t>
            </a:r>
            <a:endParaRPr/>
          </a:p>
          <a:p>
            <a:pPr marL="566928" lvl="2" indent="-182880" algn="l" rtl="0">
              <a:lnSpc>
                <a:spcPct val="90000"/>
              </a:lnSpc>
              <a:spcBef>
                <a:spcPts val="600"/>
              </a:spcBef>
              <a:spcAft>
                <a:spcPts val="0"/>
              </a:spcAft>
              <a:buSzPct val="100000"/>
              <a:buChar char="◦"/>
            </a:pPr>
            <a:r>
              <a:rPr lang="en-CA" sz="2000"/>
              <a:t>Lower health literacy associated with a trend towards increased healthcare utilization at our center </a:t>
            </a:r>
            <a:endParaRPr sz="2000"/>
          </a:p>
          <a:p>
            <a:pPr marL="384048" lvl="1" indent="-182880" algn="l" rtl="0">
              <a:lnSpc>
                <a:spcPct val="90000"/>
              </a:lnSpc>
              <a:spcBef>
                <a:spcPts val="600"/>
              </a:spcBef>
              <a:spcAft>
                <a:spcPts val="0"/>
              </a:spcAft>
              <a:buSzPct val="100000"/>
              <a:buChar char="◦"/>
            </a:pPr>
            <a:r>
              <a:rPr lang="en-CA" sz="2400"/>
              <a:t>There is a need for practices and tools to support families and patients within their literacy abilities </a:t>
            </a:r>
            <a:endParaRPr/>
          </a:p>
          <a:p>
            <a:pPr marL="384048" lvl="1" indent="-182880" algn="l" rtl="0">
              <a:lnSpc>
                <a:spcPct val="90000"/>
              </a:lnSpc>
              <a:spcBef>
                <a:spcPts val="600"/>
              </a:spcBef>
              <a:spcAft>
                <a:spcPts val="0"/>
              </a:spcAft>
              <a:buSzPct val="100000"/>
              <a:buChar char="◦"/>
            </a:pPr>
            <a:r>
              <a:rPr lang="en-CA" sz="2400"/>
              <a:t>Opportunities exist within transplant programs to enhance the care we provide within the context of health literacy</a:t>
            </a:r>
            <a:endParaRPr/>
          </a:p>
          <a:p>
            <a:pPr marL="384048" lvl="1" indent="-77152" algn="l" rtl="0">
              <a:lnSpc>
                <a:spcPct val="90000"/>
              </a:lnSpc>
              <a:spcBef>
                <a:spcPts val="600"/>
              </a:spcBef>
              <a:spcAft>
                <a:spcPts val="0"/>
              </a:spcAft>
              <a:buSzPct val="1000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CA"/>
              <a:t>Objectives</a:t>
            </a:r>
            <a:endParaRPr/>
          </a:p>
        </p:txBody>
      </p:sp>
      <p:sp>
        <p:nvSpPr>
          <p:cNvPr id="131" name="Google Shape;131;p5"/>
          <p:cNvSpPr txBox="1">
            <a:spLocks noGrp="1"/>
          </p:cNvSpPr>
          <p:nvPr>
            <p:ph type="body" idx="1"/>
          </p:nvPr>
        </p:nvSpPr>
        <p:spPr>
          <a:xfrm>
            <a:off x="1097280" y="1917700"/>
            <a:ext cx="10058400" cy="3951394"/>
          </a:xfrm>
          <a:prstGeom prst="rect">
            <a:avLst/>
          </a:prstGeom>
          <a:noFill/>
          <a:ln>
            <a:noFill/>
          </a:ln>
        </p:spPr>
        <p:txBody>
          <a:bodyPr spcFirstLastPara="1" wrap="square" lIns="0" tIns="45700" rIns="0" bIns="45700" anchor="t" anchorCtr="0">
            <a:normAutofit/>
          </a:bodyPr>
          <a:lstStyle/>
          <a:p>
            <a:pPr marL="91440" lvl="0" indent="-91440" algn="l" rtl="0">
              <a:lnSpc>
                <a:spcPct val="90000"/>
              </a:lnSpc>
              <a:spcBef>
                <a:spcPts val="0"/>
              </a:spcBef>
              <a:spcAft>
                <a:spcPts val="0"/>
              </a:spcAft>
              <a:buSzPts val="2400"/>
              <a:buChar char=" "/>
            </a:pPr>
            <a:r>
              <a:rPr lang="en-CA" sz="2400"/>
              <a:t>1. Define health literacy and describe the relevance of screening in the transplant population </a:t>
            </a:r>
            <a:endParaRPr/>
          </a:p>
          <a:p>
            <a:pPr marL="91440" lvl="0" indent="-91440" algn="l" rtl="0">
              <a:lnSpc>
                <a:spcPct val="90000"/>
              </a:lnSpc>
              <a:spcBef>
                <a:spcPts val="1400"/>
              </a:spcBef>
              <a:spcAft>
                <a:spcPts val="0"/>
              </a:spcAft>
              <a:buSzPts val="2400"/>
              <a:buChar char=" "/>
            </a:pPr>
            <a:r>
              <a:rPr lang="en-CA" sz="2400"/>
              <a:t>2. Compare commonly used tools to assess health literacy </a:t>
            </a:r>
            <a:endParaRPr/>
          </a:p>
          <a:p>
            <a:pPr marL="91440" lvl="0" indent="-91440" algn="l" rtl="0">
              <a:lnSpc>
                <a:spcPct val="90000"/>
              </a:lnSpc>
              <a:spcBef>
                <a:spcPts val="1400"/>
              </a:spcBef>
              <a:spcAft>
                <a:spcPts val="0"/>
              </a:spcAft>
              <a:buSzPts val="2400"/>
              <a:buChar char=" "/>
            </a:pPr>
            <a:r>
              <a:rPr lang="en-CA" sz="2400"/>
              <a:t>3. Discuss the impact of health literacy on pediatric transplant clinical outcomes and interventions to support patients and families</a:t>
            </a:r>
            <a:endParaRPr sz="24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4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CA"/>
              <a:t>Many thanks to:</a:t>
            </a:r>
            <a:endParaRPr/>
          </a:p>
        </p:txBody>
      </p:sp>
      <p:sp>
        <p:nvSpPr>
          <p:cNvPr id="468" name="Google Shape;468;p49"/>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91440" algn="l" rtl="0">
              <a:lnSpc>
                <a:spcPct val="90000"/>
              </a:lnSpc>
              <a:spcBef>
                <a:spcPts val="0"/>
              </a:spcBef>
              <a:spcAft>
                <a:spcPts val="0"/>
              </a:spcAft>
              <a:buSzPts val="2000"/>
              <a:buChar char=" "/>
            </a:pPr>
            <a:r>
              <a:rPr lang="en-CA" b="1"/>
              <a:t>Research collaborators: </a:t>
            </a:r>
            <a:r>
              <a:rPr lang="en-CA"/>
              <a:t>Tatsuma Hind and Tom Blydt-Hansen </a:t>
            </a:r>
            <a:endParaRPr/>
          </a:p>
          <a:p>
            <a:pPr marL="91440" lvl="0" indent="-91440" algn="l" rtl="0">
              <a:lnSpc>
                <a:spcPct val="90000"/>
              </a:lnSpc>
              <a:spcBef>
                <a:spcPts val="1400"/>
              </a:spcBef>
              <a:spcAft>
                <a:spcPts val="0"/>
              </a:spcAft>
              <a:buSzPts val="2000"/>
              <a:buChar char=" "/>
            </a:pPr>
            <a:r>
              <a:rPr lang="en-CA" b="1"/>
              <a:t>Parent partner: </a:t>
            </a:r>
            <a:r>
              <a:rPr lang="en-CA"/>
              <a:t>Aleksandra</a:t>
            </a:r>
            <a:endParaRPr/>
          </a:p>
          <a:p>
            <a:pPr marL="91440" lvl="0" indent="-91440" algn="l" rtl="0">
              <a:lnSpc>
                <a:spcPct val="90000"/>
              </a:lnSpc>
              <a:spcBef>
                <a:spcPts val="1400"/>
              </a:spcBef>
              <a:spcAft>
                <a:spcPts val="0"/>
              </a:spcAft>
              <a:buSzPts val="2000"/>
              <a:buChar char=" "/>
            </a:pPr>
            <a:r>
              <a:rPr lang="en-CA" b="1"/>
              <a:t>Our BCCH MOT Team and Families </a:t>
            </a:r>
            <a:r>
              <a:rPr lang="en-CA"/>
              <a:t>for their support of this initiative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50"/>
          <p:cNvSpPr txBox="1">
            <a:spLocks noGrp="1"/>
          </p:cNvSpPr>
          <p:nvPr>
            <p:ph type="title"/>
          </p:nvPr>
        </p:nvSpPr>
        <p:spPr>
          <a:xfrm>
            <a:off x="1066800" y="642203"/>
            <a:ext cx="10058400" cy="95799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CA"/>
              <a:t>References</a:t>
            </a:r>
            <a:endParaRPr/>
          </a:p>
        </p:txBody>
      </p:sp>
      <p:sp>
        <p:nvSpPr>
          <p:cNvPr id="474" name="Google Shape;474;p50"/>
          <p:cNvSpPr txBox="1">
            <a:spLocks noGrp="1"/>
          </p:cNvSpPr>
          <p:nvPr>
            <p:ph type="body" idx="1"/>
          </p:nvPr>
        </p:nvSpPr>
        <p:spPr>
          <a:xfrm>
            <a:off x="810208" y="1884525"/>
            <a:ext cx="10733690" cy="4747610"/>
          </a:xfrm>
          <a:prstGeom prst="rect">
            <a:avLst/>
          </a:prstGeom>
          <a:noFill/>
          <a:ln>
            <a:noFill/>
          </a:ln>
        </p:spPr>
        <p:txBody>
          <a:bodyPr spcFirstLastPara="1" wrap="square" lIns="0" tIns="45700" rIns="0" bIns="45700" anchor="t" anchorCtr="0">
            <a:normAutofit fontScale="32500" lnSpcReduction="20000"/>
          </a:bodyPr>
          <a:lstStyle/>
          <a:p>
            <a:pPr marL="91440" lvl="0" indent="-23366" algn="l" rtl="0">
              <a:lnSpc>
                <a:spcPct val="120000"/>
              </a:lnSpc>
              <a:spcBef>
                <a:spcPts val="0"/>
              </a:spcBef>
              <a:spcAft>
                <a:spcPts val="0"/>
              </a:spcAft>
              <a:buSzPct val="100000"/>
              <a:buNone/>
            </a:pPr>
            <a:endParaRPr sz="3300"/>
          </a:p>
          <a:p>
            <a:pPr marL="91440" lvl="0" indent="-91471" algn="l" rtl="0">
              <a:lnSpc>
                <a:spcPct val="120000"/>
              </a:lnSpc>
              <a:spcBef>
                <a:spcPts val="0"/>
              </a:spcBef>
              <a:spcAft>
                <a:spcPts val="0"/>
              </a:spcAft>
              <a:buSzPct val="100000"/>
              <a:buChar char=" "/>
            </a:pPr>
            <a:r>
              <a:rPr lang="en-CA" sz="3300"/>
              <a:t>Public Health Agency of Canada: A vision for a health literate Canada; report of the expert panel on health literacy (2017). Available from: https://www.cpha.ca/vision-health-literate-canada-report-expert-panel-health-literacy </a:t>
            </a:r>
            <a:endParaRPr sz="3300"/>
          </a:p>
          <a:p>
            <a:pPr marL="91440" lvl="0" indent="-91471" algn="l" rtl="0">
              <a:lnSpc>
                <a:spcPct val="120000"/>
              </a:lnSpc>
              <a:spcBef>
                <a:spcPts val="0"/>
              </a:spcBef>
              <a:spcAft>
                <a:spcPts val="0"/>
              </a:spcAft>
              <a:buSzPct val="100000"/>
              <a:buChar char=" "/>
            </a:pPr>
            <a:r>
              <a:rPr lang="en-CA" sz="3300"/>
              <a:t>Rosas-Salazar C, Ramratnam SK, Brehm JM, Han Y-Y, Acosta-Pérez E, Alvarez M, et al. Parental numeracy and asthma exacerbations in Puerto Rican children. Chest. 2013 Jul;144(1):92–8</a:t>
            </a:r>
            <a:endParaRPr/>
          </a:p>
          <a:p>
            <a:pPr marL="91440" lvl="0" indent="-91471" algn="l" rtl="0">
              <a:lnSpc>
                <a:spcPct val="120000"/>
              </a:lnSpc>
              <a:spcBef>
                <a:spcPts val="0"/>
              </a:spcBef>
              <a:spcAft>
                <a:spcPts val="0"/>
              </a:spcAft>
              <a:buSzPct val="100000"/>
              <a:buChar char=" "/>
            </a:pPr>
            <a:r>
              <a:rPr lang="en-CA" sz="3300"/>
              <a:t>DeWalt DA, Dilling MH, Rosenthal MS, Pignone MP. Low parental literacy is associated with worse asthma care measures in children. Ambul Pediatr Off J Ambul Pediatr Assoc. 2007 Feb;7(1):25–31.</a:t>
            </a:r>
            <a:endParaRPr/>
          </a:p>
          <a:p>
            <a:pPr marL="91440" lvl="0" indent="-91471" algn="l" rtl="0">
              <a:lnSpc>
                <a:spcPct val="120000"/>
              </a:lnSpc>
              <a:spcBef>
                <a:spcPts val="0"/>
              </a:spcBef>
              <a:spcAft>
                <a:spcPts val="0"/>
              </a:spcAft>
              <a:buSzPct val="100000"/>
              <a:buChar char=" "/>
            </a:pPr>
            <a:r>
              <a:rPr lang="en-CA" sz="3300"/>
              <a:t>Macy ML, Davis MM, Clark SJ, Stanley RM. Parental health literacy and asthma education delivery during a visit to a community-based pediatric emergency department: a pilot study. Pediatr Emerg Care. 2011 Jun;27(6):469–74</a:t>
            </a:r>
            <a:endParaRPr/>
          </a:p>
          <a:p>
            <a:pPr marL="91440" lvl="0" indent="-91471" algn="l" rtl="0">
              <a:lnSpc>
                <a:spcPct val="120000"/>
              </a:lnSpc>
              <a:spcBef>
                <a:spcPts val="0"/>
              </a:spcBef>
              <a:spcAft>
                <a:spcPts val="0"/>
              </a:spcAft>
              <a:buSzPct val="100000"/>
              <a:buChar char=" "/>
            </a:pPr>
            <a:r>
              <a:rPr lang="en-CA" sz="3300"/>
              <a:t>Morrison AK, Schapira MM, Gorelick MH, Hoffmann RG, Brousseau DC. Low caregiver health literacy is associated with higher pediatric emergency department use and nonurgent visits. Acad Pediatr. 2014 Jun;14(3):309–14.</a:t>
            </a:r>
            <a:endParaRPr/>
          </a:p>
          <a:p>
            <a:pPr marL="91440" lvl="0" indent="-91471" algn="l" rtl="0">
              <a:lnSpc>
                <a:spcPct val="120000"/>
              </a:lnSpc>
              <a:spcBef>
                <a:spcPts val="0"/>
              </a:spcBef>
              <a:spcAft>
                <a:spcPts val="0"/>
              </a:spcAft>
              <a:buSzPct val="100000"/>
              <a:buChar char=" "/>
            </a:pPr>
            <a:r>
              <a:rPr lang="en-CA" sz="3300"/>
              <a:t>Yin HS, Mendelsohn AL, Wolf MS, Parker RM, Fierman A, van Schaick L, et al. Parents’ medication administration errors: role of dosing instruments and health literacy. Arch Pediatr Adolesc Med. 2010 Feb;164(2):181–6. </a:t>
            </a:r>
            <a:endParaRPr/>
          </a:p>
          <a:p>
            <a:pPr marL="91440" lvl="0" indent="-91471" algn="l" rtl="0">
              <a:lnSpc>
                <a:spcPct val="120000"/>
              </a:lnSpc>
              <a:spcBef>
                <a:spcPts val="0"/>
              </a:spcBef>
              <a:spcAft>
                <a:spcPts val="0"/>
              </a:spcAft>
              <a:buSzPct val="100000"/>
              <a:buChar char=" "/>
            </a:pPr>
            <a:r>
              <a:rPr lang="en-CA" sz="3300"/>
              <a:t>Yin HS, Dreyer BP, Ugboaja DC, Sanchez DC, Paul IM, Moreira HA, et al. Unit of measurement used and parent medication dosing errors. Pediatrics. 2014 Aug;134(2):e354–61</a:t>
            </a:r>
            <a:endParaRPr/>
          </a:p>
          <a:p>
            <a:pPr marL="91440" lvl="0" indent="-91440" algn="l" rtl="0">
              <a:lnSpc>
                <a:spcPct val="120000"/>
              </a:lnSpc>
              <a:spcBef>
                <a:spcPts val="0"/>
              </a:spcBef>
              <a:spcAft>
                <a:spcPts val="0"/>
              </a:spcAft>
              <a:buSzPct val="100000"/>
              <a:buChar char=" "/>
            </a:pPr>
            <a:r>
              <a:rPr lang="en-CA" sz="3400"/>
              <a:t>Bailey SC, Pandit AU, Yin S, Federman A, Davis TC, Parker RM, et al. Predictors of misunderstanding pediatric liquid medication instructions. Fam Med. 2009 Dec;41(10):715–21.</a:t>
            </a:r>
            <a:endParaRPr/>
          </a:p>
          <a:p>
            <a:pPr marL="91440" lvl="0" indent="-91440" algn="l" rtl="0">
              <a:lnSpc>
                <a:spcPct val="120000"/>
              </a:lnSpc>
              <a:spcBef>
                <a:spcPts val="0"/>
              </a:spcBef>
              <a:spcAft>
                <a:spcPts val="0"/>
              </a:spcAft>
              <a:buSzPct val="100000"/>
              <a:buChar char=" "/>
            </a:pPr>
            <a:r>
              <a:rPr lang="en-CA" sz="3400"/>
              <a:t>Lokker N, Sanders L, Perrin EM, Kumar D, Finkle J, Franco V, et al. Parental misinterpretations of over-the-counter pediatric cough and cold medication labels. Pediatrics. 2009 Jun;123(6):1464–71.</a:t>
            </a:r>
            <a:endParaRPr/>
          </a:p>
          <a:p>
            <a:pPr marL="91440" lvl="0" indent="-91440" algn="l" rtl="0">
              <a:lnSpc>
                <a:spcPct val="120000"/>
              </a:lnSpc>
              <a:spcBef>
                <a:spcPts val="0"/>
              </a:spcBef>
              <a:spcAft>
                <a:spcPts val="0"/>
              </a:spcAft>
              <a:buSzPct val="100000"/>
              <a:buChar char=" "/>
            </a:pPr>
            <a:r>
              <a:rPr lang="en-CA" sz="3400"/>
              <a:t>Storms H, Aertgeerts B, Vandenabeele F</a:t>
            </a:r>
            <a:r>
              <a:rPr lang="en-CA" sz="3400" i="1"/>
              <a:t>, et al</a:t>
            </a:r>
            <a:r>
              <a:rPr lang="en-CA" sz="3400"/>
              <a:t> General practitioners’ predictions of their own patients’ health literacy: a cross-sectional study in Belgium </a:t>
            </a:r>
            <a:r>
              <a:rPr lang="en-CA" sz="3400" i="1"/>
              <a:t>BMJ Open </a:t>
            </a:r>
            <a:r>
              <a:rPr lang="en-CA" sz="3400"/>
              <a:t>2019;</a:t>
            </a:r>
            <a:r>
              <a:rPr lang="en-CA" sz="3400" b="1"/>
              <a:t>9:</a:t>
            </a:r>
            <a:r>
              <a:rPr lang="en-CA" sz="3400"/>
              <a:t>e029357. </a:t>
            </a:r>
            <a:endParaRPr sz="3400"/>
          </a:p>
          <a:p>
            <a:pPr marL="91440" lvl="0" indent="-91440" algn="l" rtl="0">
              <a:lnSpc>
                <a:spcPct val="120000"/>
              </a:lnSpc>
              <a:spcBef>
                <a:spcPts val="0"/>
              </a:spcBef>
              <a:spcAft>
                <a:spcPts val="0"/>
              </a:spcAft>
              <a:buSzPct val="100000"/>
              <a:buChar char=" "/>
            </a:pPr>
            <a:r>
              <a:rPr lang="en-CA" sz="3400"/>
              <a:t>Weiss B. D. Mays M. Z. Martz W. Castro K. M. DeWalt D. A. Pignone M. P. Hale F. (2005). Quick assessment of literacy in primary care: The Newest Vital Sign. Annals of Family Medicine, 3(6), 514–522.10.1370/afm.405</a:t>
            </a:r>
            <a:endParaRPr/>
          </a:p>
          <a:p>
            <a:pPr marL="91440" lvl="0" indent="-91440" algn="l" rtl="0">
              <a:lnSpc>
                <a:spcPct val="120000"/>
              </a:lnSpc>
              <a:spcBef>
                <a:spcPts val="0"/>
              </a:spcBef>
              <a:spcAft>
                <a:spcPts val="0"/>
              </a:spcAft>
              <a:buSzPct val="100000"/>
              <a:buChar char=" "/>
            </a:pPr>
            <a:r>
              <a:rPr lang="en-CA" sz="3400"/>
              <a:t>Chandar JJ, Ludwig DA, Aguirre J, Mattiazzi A, Bielecka M, Defreitas M, Delamater AM. Assessing the link between modified 'Teach Back' method and improvement in knowledge of the medical regimen among youth with kidney transplants: The application of digital media. Patient Educ Couns. 2019 May;102(5):1035-1039</a:t>
            </a:r>
            <a:endParaRPr/>
          </a:p>
          <a:p>
            <a:pPr marL="91440" lvl="0" indent="-91440" algn="l" rtl="0">
              <a:lnSpc>
                <a:spcPct val="120000"/>
              </a:lnSpc>
              <a:spcBef>
                <a:spcPts val="0"/>
              </a:spcBef>
              <a:spcAft>
                <a:spcPts val="0"/>
              </a:spcAft>
              <a:buSzPct val="100000"/>
              <a:buChar char=" "/>
            </a:pPr>
            <a:r>
              <a:rPr lang="en-CA" sz="3400"/>
              <a:t>Shoemaker SJ, Wolf MS, Brach C. Development of the Patient Education Materials Assessment Tool (PEMAT): a new measure of understandability and actionability for print and audiovisual patient information. Patient Educ Couns 2014;96(3):395-403</a:t>
            </a:r>
            <a:endParaRPr/>
          </a:p>
          <a:p>
            <a:pPr marL="91440" lvl="0" indent="-21272" algn="l" rtl="0">
              <a:lnSpc>
                <a:spcPct val="120000"/>
              </a:lnSpc>
              <a:spcBef>
                <a:spcPts val="0"/>
              </a:spcBef>
              <a:spcAft>
                <a:spcPts val="0"/>
              </a:spcAft>
              <a:buSzPct val="100000"/>
              <a:buNone/>
            </a:pPr>
            <a:endParaRPr sz="3400"/>
          </a:p>
          <a:p>
            <a:pPr marL="91440" lvl="0" indent="-50164" algn="l" rtl="0">
              <a:lnSpc>
                <a:spcPct val="90000"/>
              </a:lnSpc>
              <a:spcBef>
                <a:spcPts val="1200"/>
              </a:spcBef>
              <a:spcAft>
                <a:spcPts val="0"/>
              </a:spcAft>
              <a:buSzPct val="100000"/>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5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CA"/>
              <a:t>Questions?</a:t>
            </a:r>
            <a:endParaRPr/>
          </a:p>
        </p:txBody>
      </p:sp>
      <p:sp>
        <p:nvSpPr>
          <p:cNvPr id="480" name="Google Shape;480;p51"/>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0"/>
              </a:spcBef>
              <a:spcAft>
                <a:spcPts val="0"/>
              </a:spcAft>
              <a:buSzPts val="2000"/>
              <a:buNone/>
            </a:pPr>
            <a:endParaRPr u="sng">
              <a:solidFill>
                <a:schemeClr val="hlink"/>
              </a:solidFill>
              <a:hlinkClick r:id="rId3"/>
            </a:endParaRPr>
          </a:p>
          <a:p>
            <a:pPr marL="91440" lvl="0" indent="-91440" algn="l" rtl="0">
              <a:lnSpc>
                <a:spcPct val="90000"/>
              </a:lnSpc>
              <a:spcBef>
                <a:spcPts val="1400"/>
              </a:spcBef>
              <a:spcAft>
                <a:spcPts val="0"/>
              </a:spcAft>
              <a:buSzPts val="2000"/>
              <a:buChar char=" "/>
            </a:pPr>
            <a:r>
              <a:rPr lang="en-CA" u="sng">
                <a:solidFill>
                  <a:schemeClr val="hlink"/>
                </a:solidFill>
                <a:hlinkClick r:id="rId4"/>
              </a:rPr>
              <a:t>kathryn.haubrich@cw.bc.ca</a:t>
            </a:r>
            <a:endParaRPr/>
          </a:p>
          <a:p>
            <a:pPr marL="91440" lvl="0" indent="0" algn="l" rtl="0">
              <a:lnSpc>
                <a:spcPct val="90000"/>
              </a:lnSpc>
              <a:spcBef>
                <a:spcPts val="1400"/>
              </a:spcBef>
              <a:spcAft>
                <a:spcPts val="0"/>
              </a:spcAft>
              <a:buSzPts val="2000"/>
              <a:buNone/>
            </a:pPr>
            <a:endParaRPr/>
          </a:p>
          <a:p>
            <a:pPr marL="91440" lvl="0" indent="-91440" algn="l" rtl="0">
              <a:lnSpc>
                <a:spcPct val="90000"/>
              </a:lnSpc>
              <a:spcBef>
                <a:spcPts val="1400"/>
              </a:spcBef>
              <a:spcAft>
                <a:spcPts val="0"/>
              </a:spcAft>
              <a:buSzPts val="2000"/>
              <a:buChar char=" "/>
            </a:pPr>
            <a:r>
              <a:rPr lang="en-CA" u="sng">
                <a:solidFill>
                  <a:schemeClr val="hlink"/>
                </a:solidFill>
                <a:hlinkClick r:id="rId5"/>
              </a:rPr>
              <a:t>katherine.broad@cw.bc.ca</a:t>
            </a:r>
            <a:endParaRPr/>
          </a:p>
          <a:p>
            <a:pPr marL="91440" lvl="0" indent="0" algn="l" rtl="0">
              <a:lnSpc>
                <a:spcPct val="90000"/>
              </a:lnSpc>
              <a:spcBef>
                <a:spcPts val="1400"/>
              </a:spcBef>
              <a:spcAft>
                <a:spcPts val="0"/>
              </a:spcAft>
              <a:buSzPts val="2000"/>
              <a:buNone/>
            </a:pPr>
            <a:endParaRPr/>
          </a:p>
          <a:p>
            <a:pPr marL="91440" lvl="0" indent="0" algn="l" rtl="0">
              <a:lnSpc>
                <a:spcPct val="90000"/>
              </a:lnSpc>
              <a:spcBef>
                <a:spcPts val="1400"/>
              </a:spcBef>
              <a:spcAft>
                <a:spcPts val="0"/>
              </a:spcAft>
              <a:buSzPts val="20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CA"/>
              <a:t>Outline</a:t>
            </a:r>
            <a:endParaRPr/>
          </a:p>
        </p:txBody>
      </p:sp>
      <p:sp>
        <p:nvSpPr>
          <p:cNvPr id="137" name="Google Shape;137;p6"/>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91440" algn="l" rtl="0">
              <a:lnSpc>
                <a:spcPct val="90000"/>
              </a:lnSpc>
              <a:spcBef>
                <a:spcPts val="0"/>
              </a:spcBef>
              <a:spcAft>
                <a:spcPts val="0"/>
              </a:spcAft>
              <a:buSzPts val="2400"/>
              <a:buChar char=" "/>
            </a:pPr>
            <a:r>
              <a:rPr lang="en-CA" sz="2400"/>
              <a:t>1. Background on health literacy</a:t>
            </a:r>
            <a:endParaRPr/>
          </a:p>
          <a:p>
            <a:pPr marL="91440" lvl="0" indent="-91440" algn="l" rtl="0">
              <a:lnSpc>
                <a:spcPct val="90000"/>
              </a:lnSpc>
              <a:spcBef>
                <a:spcPts val="1400"/>
              </a:spcBef>
              <a:spcAft>
                <a:spcPts val="0"/>
              </a:spcAft>
              <a:buSzPts val="2400"/>
              <a:buChar char=" "/>
            </a:pPr>
            <a:r>
              <a:rPr lang="en-CA" sz="2400"/>
              <a:t>2. Health literacy assessment tools</a:t>
            </a:r>
            <a:endParaRPr/>
          </a:p>
          <a:p>
            <a:pPr marL="91440" lvl="0" indent="-91440" algn="l" rtl="0">
              <a:lnSpc>
                <a:spcPct val="90000"/>
              </a:lnSpc>
              <a:spcBef>
                <a:spcPts val="1400"/>
              </a:spcBef>
              <a:spcAft>
                <a:spcPts val="0"/>
              </a:spcAft>
              <a:buSzPts val="2400"/>
              <a:buChar char=" "/>
            </a:pPr>
            <a:r>
              <a:rPr lang="en-CA" sz="2400"/>
              <a:t>3. Study results</a:t>
            </a:r>
            <a:endParaRPr sz="2400"/>
          </a:p>
          <a:p>
            <a:pPr marL="91440" lvl="0" indent="-91440" algn="l" rtl="0">
              <a:lnSpc>
                <a:spcPct val="90000"/>
              </a:lnSpc>
              <a:spcBef>
                <a:spcPts val="1400"/>
              </a:spcBef>
              <a:spcAft>
                <a:spcPts val="0"/>
              </a:spcAft>
              <a:buSzPts val="2400"/>
              <a:buChar char=" "/>
            </a:pPr>
            <a:r>
              <a:rPr lang="en-CA" sz="2400"/>
              <a:t>4. Plans for future study</a:t>
            </a:r>
            <a:endParaRPr/>
          </a:p>
          <a:p>
            <a:pPr marL="91440" lvl="0" indent="-91440" algn="l" rtl="0">
              <a:lnSpc>
                <a:spcPct val="90000"/>
              </a:lnSpc>
              <a:spcBef>
                <a:spcPts val="1400"/>
              </a:spcBef>
              <a:spcAft>
                <a:spcPts val="0"/>
              </a:spcAft>
              <a:buSzPts val="2400"/>
              <a:buChar char=" "/>
            </a:pPr>
            <a:r>
              <a:rPr lang="en-CA" sz="2400"/>
              <a:t>5. Implications for our MOT program</a:t>
            </a:r>
            <a:endParaRPr/>
          </a:p>
          <a:p>
            <a:pPr marL="91440" lvl="0" indent="-91440" algn="l" rtl="0">
              <a:lnSpc>
                <a:spcPct val="90000"/>
              </a:lnSpc>
              <a:spcBef>
                <a:spcPts val="1400"/>
              </a:spcBef>
              <a:spcAft>
                <a:spcPts val="0"/>
              </a:spcAft>
              <a:buSzPts val="2400"/>
              <a:buChar char=" "/>
            </a:pPr>
            <a:r>
              <a:rPr lang="en-CA" sz="2400"/>
              <a:t>6. Patient Cases</a:t>
            </a:r>
            <a:endParaRPr sz="2400"/>
          </a:p>
          <a:p>
            <a:pPr marL="91440" lvl="0" indent="-91440" algn="l" rtl="0">
              <a:lnSpc>
                <a:spcPct val="90000"/>
              </a:lnSpc>
              <a:spcBef>
                <a:spcPts val="1400"/>
              </a:spcBef>
              <a:spcAft>
                <a:spcPts val="0"/>
              </a:spcAft>
              <a:buSzPts val="2400"/>
              <a:buChar char=" "/>
            </a:pPr>
            <a:r>
              <a:rPr lang="en-CA" sz="2400"/>
              <a:t>7. Summary</a:t>
            </a:r>
            <a:endParaRPr/>
          </a:p>
          <a:p>
            <a:pPr marL="91440" lvl="0" indent="0" algn="l" rtl="0">
              <a:lnSpc>
                <a:spcPct val="90000"/>
              </a:lnSpc>
              <a:spcBef>
                <a:spcPts val="1400"/>
              </a:spcBef>
              <a:spcAft>
                <a:spcPts val="0"/>
              </a:spcAft>
              <a:buSzPts val="2000"/>
              <a:buNone/>
            </a:pPr>
            <a:endParaRPr/>
          </a:p>
          <a:p>
            <a:pPr marL="91440" lvl="0" indent="0" algn="l" rtl="0">
              <a:lnSpc>
                <a:spcPct val="90000"/>
              </a:lnSpc>
              <a:spcBef>
                <a:spcPts val="1400"/>
              </a:spcBef>
              <a:spcAft>
                <a:spcPts val="0"/>
              </a:spcAft>
              <a:buSzPts val="20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CA"/>
              <a:t>Background</a:t>
            </a:r>
            <a:endParaRPr/>
          </a:p>
        </p:txBody>
      </p:sp>
      <p:sp>
        <p:nvSpPr>
          <p:cNvPr id="143" name="Google Shape;143;p7"/>
          <p:cNvSpPr txBox="1">
            <a:spLocks noGrp="1"/>
          </p:cNvSpPr>
          <p:nvPr>
            <p:ph type="body" idx="1"/>
          </p:nvPr>
        </p:nvSpPr>
        <p:spPr>
          <a:xfrm>
            <a:off x="1097280" y="2374900"/>
            <a:ext cx="10058400" cy="3494194"/>
          </a:xfrm>
          <a:prstGeom prst="rect">
            <a:avLst/>
          </a:prstGeom>
          <a:noFill/>
          <a:ln>
            <a:noFill/>
          </a:ln>
        </p:spPr>
        <p:txBody>
          <a:bodyPr spcFirstLastPara="1" wrap="square" lIns="0" tIns="45700" rIns="0" bIns="45700" anchor="t" anchorCtr="0">
            <a:normAutofit/>
          </a:bodyPr>
          <a:lstStyle/>
          <a:p>
            <a:pPr marL="0" lvl="0" indent="0" algn="ctr" rtl="0">
              <a:lnSpc>
                <a:spcPct val="90000"/>
              </a:lnSpc>
              <a:spcBef>
                <a:spcPts val="0"/>
              </a:spcBef>
              <a:spcAft>
                <a:spcPts val="0"/>
              </a:spcAft>
              <a:buSzPts val="4000"/>
              <a:buNone/>
            </a:pPr>
            <a:r>
              <a:rPr lang="en-CA" sz="4000"/>
              <a:t>What is “health literacy?”</a:t>
            </a:r>
            <a:endParaRPr/>
          </a:p>
          <a:p>
            <a:pPr marL="91440" lvl="0" indent="0" algn="l" rtl="0">
              <a:lnSpc>
                <a:spcPct val="90000"/>
              </a:lnSpc>
              <a:spcBef>
                <a:spcPts val="1400"/>
              </a:spcBef>
              <a:spcAft>
                <a:spcPts val="0"/>
              </a:spcAft>
              <a:buSzPts val="2000"/>
              <a:buNone/>
            </a:pPr>
            <a:endParaRPr/>
          </a:p>
          <a:p>
            <a:pPr marL="0" lvl="0" indent="0" algn="ctr" rtl="0">
              <a:lnSpc>
                <a:spcPct val="90000"/>
              </a:lnSpc>
              <a:spcBef>
                <a:spcPts val="1400"/>
              </a:spcBef>
              <a:spcAft>
                <a:spcPts val="0"/>
              </a:spcAft>
              <a:buSzPts val="2400"/>
              <a:buNone/>
            </a:pPr>
            <a:r>
              <a:rPr lang="en-CA" sz="2400"/>
              <a:t>	“the ability to access, understand, evaluate and communicate information as a way to promote, maintain and improve health in a variety of settings across the life-course.”</a:t>
            </a:r>
            <a:endParaRPr/>
          </a:p>
        </p:txBody>
      </p:sp>
      <p:sp>
        <p:nvSpPr>
          <p:cNvPr id="144" name="Google Shape;144;p7"/>
          <p:cNvSpPr txBox="1"/>
          <p:nvPr/>
        </p:nvSpPr>
        <p:spPr>
          <a:xfrm>
            <a:off x="7986713" y="6415088"/>
            <a:ext cx="407193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Calibri"/>
                <a:ea typeface="Calibri"/>
                <a:cs typeface="Calibri"/>
                <a:sym typeface="Calibri"/>
              </a:rPr>
              <a:t>Public Health Agency of Canada (2017)</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8"/>
          <p:cNvPicPr preferRelativeResize="0"/>
          <p:nvPr/>
        </p:nvPicPr>
        <p:blipFill rotWithShape="1">
          <a:blip r:embed="rId3">
            <a:alphaModFix/>
          </a:blip>
          <a:srcRect r="27687"/>
          <a:stretch/>
        </p:blipFill>
        <p:spPr>
          <a:xfrm>
            <a:off x="2159876" y="110359"/>
            <a:ext cx="8071944" cy="6132785"/>
          </a:xfrm>
          <a:prstGeom prst="rect">
            <a:avLst/>
          </a:prstGeom>
          <a:noFill/>
          <a:ln>
            <a:noFill/>
          </a:ln>
        </p:spPr>
      </p:pic>
      <p:sp>
        <p:nvSpPr>
          <p:cNvPr id="151" name="Google Shape;151;p8"/>
          <p:cNvSpPr txBox="1"/>
          <p:nvPr/>
        </p:nvSpPr>
        <p:spPr>
          <a:xfrm>
            <a:off x="7346731" y="6400800"/>
            <a:ext cx="469654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Patient Prefer Adherence</a:t>
            </a:r>
            <a:r>
              <a:rPr lang="en-CA" sz="1800" b="0" i="0" u="none" strike="noStrike" cap="none">
                <a:solidFill>
                  <a:schemeClr val="dk1"/>
                </a:solidFill>
                <a:latin typeface="Calibri"/>
                <a:ea typeface="Calibri"/>
                <a:cs typeface="Calibri"/>
                <a:sym typeface="Calibri"/>
              </a:rPr>
              <a:t>. 2018; 12: 2325–2338.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CA"/>
              <a:t>Background</a:t>
            </a:r>
            <a:endParaRPr/>
          </a:p>
        </p:txBody>
      </p:sp>
      <p:sp>
        <p:nvSpPr>
          <p:cNvPr id="157" name="Google Shape;157;p9"/>
          <p:cNvSpPr txBox="1">
            <a:spLocks noGrp="1"/>
          </p:cNvSpPr>
          <p:nvPr>
            <p:ph type="body" idx="1"/>
          </p:nvPr>
        </p:nvSpPr>
        <p:spPr>
          <a:xfrm>
            <a:off x="1097280" y="2387600"/>
            <a:ext cx="10058400" cy="3481494"/>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400"/>
              <a:buNone/>
            </a:pPr>
            <a:r>
              <a:rPr lang="en-CA" sz="2400" b="1"/>
              <a:t>Low health literacy is common</a:t>
            </a:r>
            <a:endParaRPr/>
          </a:p>
          <a:p>
            <a:pPr marL="91440" lvl="0" indent="-91440" algn="l" rtl="0">
              <a:lnSpc>
                <a:spcPct val="90000"/>
              </a:lnSpc>
              <a:spcBef>
                <a:spcPts val="1400"/>
              </a:spcBef>
              <a:spcAft>
                <a:spcPts val="0"/>
              </a:spcAft>
              <a:buSzPts val="2400"/>
              <a:buFont typeface="Arial"/>
              <a:buChar char="•"/>
            </a:pPr>
            <a:r>
              <a:rPr lang="en-CA" sz="2400"/>
              <a:t> Estimated 55% of adult Canadians have below adequate health literacy</a:t>
            </a:r>
            <a:endParaRPr/>
          </a:p>
          <a:p>
            <a:pPr marL="91440" lvl="0" indent="-91440" algn="l" rtl="0">
              <a:lnSpc>
                <a:spcPct val="90000"/>
              </a:lnSpc>
              <a:spcBef>
                <a:spcPts val="1400"/>
              </a:spcBef>
              <a:spcAft>
                <a:spcPts val="0"/>
              </a:spcAft>
              <a:buSzPts val="2400"/>
              <a:buFont typeface="Arial"/>
              <a:buChar char="•"/>
            </a:pPr>
            <a:r>
              <a:rPr lang="en-CA" sz="2400"/>
              <a:t> Among studies of adult solid-organ transplant recipients, low health literacy reported in 9% to 72% of patients</a:t>
            </a:r>
            <a:endParaRPr sz="2400"/>
          </a:p>
        </p:txBody>
      </p:sp>
      <p:sp>
        <p:nvSpPr>
          <p:cNvPr id="158" name="Google Shape;158;p9"/>
          <p:cNvSpPr txBox="1"/>
          <p:nvPr/>
        </p:nvSpPr>
        <p:spPr>
          <a:xfrm>
            <a:off x="7047186" y="6334780"/>
            <a:ext cx="590155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0" i="0" u="none" strike="noStrike" cap="none">
                <a:solidFill>
                  <a:schemeClr val="dk1"/>
                </a:solidFill>
                <a:latin typeface="Calibri"/>
                <a:ea typeface="Calibri"/>
                <a:cs typeface="Calibri"/>
                <a:sym typeface="Calibri"/>
              </a:rPr>
              <a:t>Public Health Agency of Canada (2017)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CA" sz="14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Patient Prefer Adherence</a:t>
            </a:r>
            <a:r>
              <a:rPr lang="en-CA" sz="1400" b="0" i="0" u="none" strike="noStrike" cap="none">
                <a:solidFill>
                  <a:schemeClr val="dk1"/>
                </a:solidFill>
                <a:latin typeface="Calibri"/>
                <a:ea typeface="Calibri"/>
                <a:cs typeface="Calibri"/>
                <a:sym typeface="Calibri"/>
              </a:rPr>
              <a:t>. 2018; 12: 2325–2338</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5629E515D41844A0DF3A6FFC54B98F" ma:contentTypeVersion="1" ma:contentTypeDescription="Create a new document." ma:contentTypeScope="" ma:versionID="e030025a80c44ed9448b202a5f27b40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FA62FFE-6184-4CAF-854F-BA16E0930CEC}"/>
</file>

<file path=customXml/itemProps2.xml><?xml version="1.0" encoding="utf-8"?>
<ds:datastoreItem xmlns:ds="http://schemas.openxmlformats.org/officeDocument/2006/customXml" ds:itemID="{35F0A4D8-ED09-4121-8F04-A2A901581486}"/>
</file>

<file path=customXml/itemProps3.xml><?xml version="1.0" encoding="utf-8"?>
<ds:datastoreItem xmlns:ds="http://schemas.openxmlformats.org/officeDocument/2006/customXml" ds:itemID="{E3D28046-EB58-4EC1-BB2A-7692277FE466}"/>
</file>

<file path=docProps/app.xml><?xml version="1.0" encoding="utf-8"?>
<Properties xmlns="http://schemas.openxmlformats.org/officeDocument/2006/extended-properties" xmlns:vt="http://schemas.openxmlformats.org/officeDocument/2006/docPropsVTypes">
  <TotalTime>215</TotalTime>
  <Words>6194</Words>
  <Application>Microsoft Macintosh PowerPoint</Application>
  <PresentationFormat>Widescreen</PresentationFormat>
  <Paragraphs>468</Paragraphs>
  <Slides>52</Slides>
  <Notes>52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Times New Roman</vt:lpstr>
      <vt:lpstr>Retrospect</vt:lpstr>
      <vt:lpstr>Health Literacy in the  Pediatric Transplant Population</vt:lpstr>
      <vt:lpstr>Disclosure</vt:lpstr>
      <vt:lpstr>Land Acknowledgement</vt:lpstr>
      <vt:lpstr>Parent Perspective on Learning and Literacy </vt:lpstr>
      <vt:lpstr>Objectives</vt:lpstr>
      <vt:lpstr>Outline</vt:lpstr>
      <vt:lpstr>Background</vt:lpstr>
      <vt:lpstr>PowerPoint Presentation</vt:lpstr>
      <vt:lpstr>Background</vt:lpstr>
      <vt:lpstr>Background</vt:lpstr>
      <vt:lpstr>2020 SR: Agreement between Patients’ &amp; HCP Assessment of Patients’ Health Literacy </vt:lpstr>
      <vt:lpstr>PowerPoint Presentation</vt:lpstr>
      <vt:lpstr>Health Literacy in Adult SOT </vt:lpstr>
      <vt:lpstr>Health Literacy in Pediatric Patients</vt:lpstr>
      <vt:lpstr>Health Literacy in Pediatric Patients with SOT</vt:lpstr>
      <vt:lpstr>Health Literacy Assessment Tools</vt:lpstr>
      <vt:lpstr>PowerPoint Presentation</vt:lpstr>
      <vt:lpstr>PowerPoint Presentation</vt:lpstr>
      <vt:lpstr>The “Newest Vital Sign” (NVS)</vt:lpstr>
      <vt:lpstr>PowerPoint Presentation</vt:lpstr>
      <vt:lpstr>The “Newest Vital Sign (NVS)”</vt:lpstr>
      <vt:lpstr>Health Literacy Screening  in the BCCH MOT Program</vt:lpstr>
      <vt:lpstr>HELP-KIDNEY</vt:lpstr>
      <vt:lpstr>Study Objective</vt:lpstr>
      <vt:lpstr>Study Population</vt:lpstr>
      <vt:lpstr>Outcomes</vt:lpstr>
      <vt:lpstr>Patient Characteristics</vt:lpstr>
      <vt:lpstr>Results</vt:lpstr>
      <vt:lpstr>Median healthcare utilization in first year post-transplant</vt:lpstr>
      <vt:lpstr>Health literacy, healthcare utilization &amp; allograft outcomes</vt:lpstr>
      <vt:lpstr>Conclusion:</vt:lpstr>
      <vt:lpstr>Future Investigation:</vt:lpstr>
      <vt:lpstr>How will we use information about health literacy in our population?</vt:lpstr>
      <vt:lpstr>Successful initiatives from the literature:</vt:lpstr>
      <vt:lpstr>AHRQ Health Literacy Universal Precaution Toolkit 2nd Edn</vt:lpstr>
      <vt:lpstr>“Teach Back” Method in Pediatric Transplant Recipients</vt:lpstr>
      <vt:lpstr>“Teach Back” Method in Pediatric Transplant Recipients</vt:lpstr>
      <vt:lpstr>PowerPoint Presentation</vt:lpstr>
      <vt:lpstr>PowerPoint Presentation</vt:lpstr>
      <vt:lpstr>Incorporating these principles into our program</vt:lpstr>
      <vt:lpstr>PowerPoint Presentation</vt:lpstr>
      <vt:lpstr>PowerPoint Presentation</vt:lpstr>
      <vt:lpstr>PowerPoint Presentation</vt:lpstr>
      <vt:lpstr>PowerPoint Presentation</vt:lpstr>
      <vt:lpstr>Case examples</vt:lpstr>
      <vt:lpstr>Pictoral Medication List</vt:lpstr>
      <vt:lpstr>Case examples</vt:lpstr>
      <vt:lpstr>Case examples</vt:lpstr>
      <vt:lpstr>Summary</vt:lpstr>
      <vt:lpstr>Many thanks to:</vt:lpstr>
      <vt:lpstr>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Literacy in the  Pediatric Transplant Population</dc:title>
  <dc:creator>Haubrich, Kathryn [CWBC]</dc:creator>
  <cp:lastModifiedBy>Katie Haubrich</cp:lastModifiedBy>
  <cp:revision>33</cp:revision>
  <dcterms:created xsi:type="dcterms:W3CDTF">2020-12-30T23:46:01Z</dcterms:created>
  <dcterms:modified xsi:type="dcterms:W3CDTF">2023-10-16T20:08:33Z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0x010100925629E515D41844A0DF3A6FFC54B98F</vt:lpwstr>
  </property>
</Properties>
</file>