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57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5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olors6.xml" ContentType="application/vnd.ms-office.chartcolorstyle+xml"/>
  <Override PartName="/ppt/charts/style6.xml" ContentType="application/vnd.ms-office.chartstyle+xml"/>
  <Override PartName="/ppt/charts/chart6.xml" ContentType="application/vnd.openxmlformats-officedocument.drawingml.chart+xml"/>
  <Override PartName="/ppt/charts/colors5.xml" ContentType="application/vnd.ms-office.chartcolorstyle+xml"/>
  <Override PartName="/ppt/charts/style5.xml" ContentType="application/vnd.ms-office.chartstyle+xml"/>
  <Override PartName="/ppt/charts/chart2.xml" ContentType="application/vnd.openxmlformats-officedocument.drawingml.chart+xml"/>
  <Override PartName="/ppt/theme/theme1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6" r:id="rId1"/>
  </p:sldMasterIdLst>
  <p:sldIdLst>
    <p:sldId id="278" r:id="rId2"/>
    <p:sldId id="279" r:id="rId3"/>
    <p:sldId id="280" r:id="rId4"/>
    <p:sldId id="330" r:id="rId5"/>
    <p:sldId id="303" r:id="rId6"/>
    <p:sldId id="281" r:id="rId7"/>
    <p:sldId id="321" r:id="rId8"/>
    <p:sldId id="329" r:id="rId9"/>
    <p:sldId id="319" r:id="rId10"/>
    <p:sldId id="318" r:id="rId11"/>
    <p:sldId id="320" r:id="rId12"/>
    <p:sldId id="283" r:id="rId13"/>
    <p:sldId id="304" r:id="rId14"/>
    <p:sldId id="305" r:id="rId15"/>
    <p:sldId id="306" r:id="rId16"/>
    <p:sldId id="288" r:id="rId17"/>
    <p:sldId id="307" r:id="rId18"/>
    <p:sldId id="312" r:id="rId19"/>
    <p:sldId id="313" r:id="rId20"/>
    <p:sldId id="293" r:id="rId21"/>
    <p:sldId id="292" r:id="rId22"/>
    <p:sldId id="308" r:id="rId23"/>
    <p:sldId id="309" r:id="rId24"/>
    <p:sldId id="289" r:id="rId25"/>
    <p:sldId id="314" r:id="rId26"/>
    <p:sldId id="310" r:id="rId27"/>
    <p:sldId id="315" r:id="rId28"/>
    <p:sldId id="311" r:id="rId29"/>
    <p:sldId id="290" r:id="rId30"/>
    <p:sldId id="286" r:id="rId31"/>
    <p:sldId id="316" r:id="rId32"/>
    <p:sldId id="317" r:id="rId33"/>
    <p:sldId id="291" r:id="rId34"/>
    <p:sldId id="331" r:id="rId35"/>
    <p:sldId id="284" r:id="rId36"/>
    <p:sldId id="332" r:id="rId37"/>
    <p:sldId id="294" r:id="rId38"/>
    <p:sldId id="295" r:id="rId39"/>
    <p:sldId id="272" r:id="rId40"/>
    <p:sldId id="297" r:id="rId41"/>
    <p:sldId id="298" r:id="rId42"/>
    <p:sldId id="299" r:id="rId43"/>
    <p:sldId id="300" r:id="rId44"/>
    <p:sldId id="285" r:id="rId45"/>
    <p:sldId id="337" r:id="rId46"/>
    <p:sldId id="296" r:id="rId47"/>
    <p:sldId id="333" r:id="rId48"/>
    <p:sldId id="261" r:id="rId49"/>
    <p:sldId id="262" r:id="rId50"/>
    <p:sldId id="263" r:id="rId51"/>
    <p:sldId id="260" r:id="rId52"/>
    <p:sldId id="267" r:id="rId53"/>
    <p:sldId id="334" r:id="rId54"/>
    <p:sldId id="275" r:id="rId55"/>
    <p:sldId id="269" r:id="rId56"/>
    <p:sldId id="270" r:id="rId57"/>
    <p:sldId id="335" r:id="rId58"/>
    <p:sldId id="336" r:id="rId59"/>
    <p:sldId id="324" r:id="rId60"/>
    <p:sldId id="325" r:id="rId61"/>
    <p:sldId id="323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76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presProps" Target="presProps.xml"/><Relationship Id="rId68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69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ean_keenan\Documents\Donation\Donors%20and%20Transplants%20since%20inception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ean_keenan\Documents\Donation\Donors%20and%20Transplants%20since%20incep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ean_keenan\Documents\Donation\Donors%20and%20Transplants%20since%20incep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ean_keenan\Documents\Donation\Donors%20and%20Transplants%20since%20incep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ean_keenan\Documents\Donation\Donors%20and%20Transplants%20since%20incepti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ean_keenan\Documents\Donation\Donors%20and%20Transplants%20since%20inceptio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00389132000351E-2"/>
          <c:y val="1.1213235294117647E-2"/>
          <c:w val="0.94304074121504955"/>
          <c:h val="0.82668625521074568"/>
        </c:manualLayout>
      </c:layout>
      <c:scatterChart>
        <c:scatterStyle val="lineMarker"/>
        <c:varyColors val="0"/>
        <c:ser>
          <c:idx val="0"/>
          <c:order val="0"/>
          <c:tx>
            <c:strRef>
              <c:f>Donors!$B$1</c:f>
              <c:strCache>
                <c:ptCount val="1"/>
                <c:pt idx="0">
                  <c:v>Totol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Donors!$A$2:$A$56</c:f>
              <c:numCache>
                <c:formatCode>General</c:formatCode>
                <c:ptCount val="55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</c:numCache>
            </c:numRef>
          </c:xVal>
          <c:yVal>
            <c:numRef>
              <c:f>Donors!$B$2:$B$56</c:f>
              <c:numCache>
                <c:formatCode>General</c:formatCode>
                <c:ptCount val="55"/>
                <c:pt idx="0">
                  <c:v>2</c:v>
                </c:pt>
                <c:pt idx="1">
                  <c:v>6</c:v>
                </c:pt>
                <c:pt idx="2">
                  <c:v>9</c:v>
                </c:pt>
                <c:pt idx="3">
                  <c:v>7</c:v>
                </c:pt>
                <c:pt idx="4">
                  <c:v>5</c:v>
                </c:pt>
                <c:pt idx="5">
                  <c:v>5</c:v>
                </c:pt>
                <c:pt idx="6">
                  <c:v>14</c:v>
                </c:pt>
                <c:pt idx="7">
                  <c:v>11</c:v>
                </c:pt>
                <c:pt idx="8">
                  <c:v>9</c:v>
                </c:pt>
                <c:pt idx="9">
                  <c:v>10</c:v>
                </c:pt>
                <c:pt idx="10">
                  <c:v>15</c:v>
                </c:pt>
                <c:pt idx="11">
                  <c:v>15</c:v>
                </c:pt>
                <c:pt idx="12">
                  <c:v>11</c:v>
                </c:pt>
                <c:pt idx="13">
                  <c:v>14</c:v>
                </c:pt>
                <c:pt idx="14">
                  <c:v>16</c:v>
                </c:pt>
                <c:pt idx="15">
                  <c:v>21</c:v>
                </c:pt>
                <c:pt idx="16">
                  <c:v>21</c:v>
                </c:pt>
                <c:pt idx="17">
                  <c:v>23</c:v>
                </c:pt>
                <c:pt idx="18">
                  <c:v>55</c:v>
                </c:pt>
                <c:pt idx="19">
                  <c:v>70</c:v>
                </c:pt>
                <c:pt idx="20">
                  <c:v>66</c:v>
                </c:pt>
                <c:pt idx="21">
                  <c:v>63</c:v>
                </c:pt>
                <c:pt idx="22">
                  <c:v>75</c:v>
                </c:pt>
                <c:pt idx="23">
                  <c:v>63</c:v>
                </c:pt>
                <c:pt idx="24">
                  <c:v>47</c:v>
                </c:pt>
                <c:pt idx="25">
                  <c:v>54</c:v>
                </c:pt>
                <c:pt idx="26">
                  <c:v>37</c:v>
                </c:pt>
                <c:pt idx="27">
                  <c:v>51</c:v>
                </c:pt>
                <c:pt idx="28">
                  <c:v>46</c:v>
                </c:pt>
                <c:pt idx="29">
                  <c:v>48</c:v>
                </c:pt>
                <c:pt idx="30">
                  <c:v>43</c:v>
                </c:pt>
                <c:pt idx="31">
                  <c:v>46</c:v>
                </c:pt>
                <c:pt idx="32">
                  <c:v>38</c:v>
                </c:pt>
                <c:pt idx="33">
                  <c:v>37</c:v>
                </c:pt>
                <c:pt idx="34">
                  <c:v>30</c:v>
                </c:pt>
                <c:pt idx="35">
                  <c:v>39</c:v>
                </c:pt>
                <c:pt idx="36">
                  <c:v>31</c:v>
                </c:pt>
                <c:pt idx="37">
                  <c:v>25</c:v>
                </c:pt>
                <c:pt idx="38">
                  <c:v>36</c:v>
                </c:pt>
                <c:pt idx="39">
                  <c:v>38</c:v>
                </c:pt>
                <c:pt idx="40">
                  <c:v>54</c:v>
                </c:pt>
                <c:pt idx="41">
                  <c:v>32</c:v>
                </c:pt>
                <c:pt idx="42">
                  <c:v>49</c:v>
                </c:pt>
                <c:pt idx="43">
                  <c:v>56</c:v>
                </c:pt>
                <c:pt idx="44">
                  <c:v>70</c:v>
                </c:pt>
                <c:pt idx="45">
                  <c:v>67</c:v>
                </c:pt>
                <c:pt idx="46">
                  <c:v>69</c:v>
                </c:pt>
                <c:pt idx="47">
                  <c:v>95</c:v>
                </c:pt>
                <c:pt idx="48">
                  <c:v>97</c:v>
                </c:pt>
                <c:pt idx="49">
                  <c:v>121</c:v>
                </c:pt>
                <c:pt idx="50">
                  <c:v>122</c:v>
                </c:pt>
                <c:pt idx="51">
                  <c:v>117</c:v>
                </c:pt>
                <c:pt idx="52">
                  <c:v>110</c:v>
                </c:pt>
                <c:pt idx="53">
                  <c:v>150</c:v>
                </c:pt>
                <c:pt idx="54">
                  <c:v>159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16F-3044-99E9-F6F6E9666134}"/>
            </c:ext>
          </c:extLst>
        </c:ser>
        <c:ser>
          <c:idx val="1"/>
          <c:order val="1"/>
          <c:tx>
            <c:strRef>
              <c:f>Donors!$C$1</c:f>
              <c:strCache>
                <c:ptCount val="1"/>
                <c:pt idx="0">
                  <c:v>DNC donor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Donors!$A$2:$A$56</c:f>
              <c:numCache>
                <c:formatCode>General</c:formatCode>
                <c:ptCount val="55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</c:numCache>
            </c:numRef>
          </c:xVal>
          <c:yVal>
            <c:numRef>
              <c:f>Donors!$C$2:$C$56</c:f>
              <c:numCache>
                <c:formatCode>General</c:formatCode>
                <c:ptCount val="55"/>
                <c:pt idx="0">
                  <c:v>2</c:v>
                </c:pt>
                <c:pt idx="1">
                  <c:v>6</c:v>
                </c:pt>
                <c:pt idx="2">
                  <c:v>9</c:v>
                </c:pt>
                <c:pt idx="3">
                  <c:v>7</c:v>
                </c:pt>
                <c:pt idx="4">
                  <c:v>5</c:v>
                </c:pt>
                <c:pt idx="5">
                  <c:v>5</c:v>
                </c:pt>
                <c:pt idx="6">
                  <c:v>14</c:v>
                </c:pt>
                <c:pt idx="7">
                  <c:v>11</c:v>
                </c:pt>
                <c:pt idx="8">
                  <c:v>9</c:v>
                </c:pt>
                <c:pt idx="9">
                  <c:v>10</c:v>
                </c:pt>
                <c:pt idx="10">
                  <c:v>15</c:v>
                </c:pt>
                <c:pt idx="11">
                  <c:v>15</c:v>
                </c:pt>
                <c:pt idx="12">
                  <c:v>11</c:v>
                </c:pt>
                <c:pt idx="13">
                  <c:v>14</c:v>
                </c:pt>
                <c:pt idx="14">
                  <c:v>16</c:v>
                </c:pt>
                <c:pt idx="15">
                  <c:v>21</c:v>
                </c:pt>
                <c:pt idx="16">
                  <c:v>21</c:v>
                </c:pt>
                <c:pt idx="17">
                  <c:v>23</c:v>
                </c:pt>
                <c:pt idx="18">
                  <c:v>55</c:v>
                </c:pt>
                <c:pt idx="19">
                  <c:v>70</c:v>
                </c:pt>
                <c:pt idx="20">
                  <c:v>66</c:v>
                </c:pt>
                <c:pt idx="21">
                  <c:v>63</c:v>
                </c:pt>
                <c:pt idx="22">
                  <c:v>75</c:v>
                </c:pt>
                <c:pt idx="23">
                  <c:v>63</c:v>
                </c:pt>
                <c:pt idx="24">
                  <c:v>47</c:v>
                </c:pt>
                <c:pt idx="25">
                  <c:v>54</c:v>
                </c:pt>
                <c:pt idx="26">
                  <c:v>37</c:v>
                </c:pt>
                <c:pt idx="27">
                  <c:v>51</c:v>
                </c:pt>
                <c:pt idx="28">
                  <c:v>46</c:v>
                </c:pt>
                <c:pt idx="29">
                  <c:v>48</c:v>
                </c:pt>
                <c:pt idx="30">
                  <c:v>43</c:v>
                </c:pt>
                <c:pt idx="31">
                  <c:v>46</c:v>
                </c:pt>
                <c:pt idx="32">
                  <c:v>38</c:v>
                </c:pt>
                <c:pt idx="33">
                  <c:v>37</c:v>
                </c:pt>
                <c:pt idx="34">
                  <c:v>30</c:v>
                </c:pt>
                <c:pt idx="35">
                  <c:v>39</c:v>
                </c:pt>
                <c:pt idx="36">
                  <c:v>31</c:v>
                </c:pt>
                <c:pt idx="37">
                  <c:v>25</c:v>
                </c:pt>
                <c:pt idx="38">
                  <c:v>36</c:v>
                </c:pt>
                <c:pt idx="39">
                  <c:v>38</c:v>
                </c:pt>
                <c:pt idx="40">
                  <c:v>51</c:v>
                </c:pt>
                <c:pt idx="41">
                  <c:v>32</c:v>
                </c:pt>
                <c:pt idx="42">
                  <c:v>49</c:v>
                </c:pt>
                <c:pt idx="43">
                  <c:v>48</c:v>
                </c:pt>
                <c:pt idx="44">
                  <c:v>49</c:v>
                </c:pt>
                <c:pt idx="45">
                  <c:v>61</c:v>
                </c:pt>
                <c:pt idx="46">
                  <c:v>53</c:v>
                </c:pt>
                <c:pt idx="47">
                  <c:v>71</c:v>
                </c:pt>
                <c:pt idx="48">
                  <c:v>75</c:v>
                </c:pt>
                <c:pt idx="49">
                  <c:v>89</c:v>
                </c:pt>
                <c:pt idx="50">
                  <c:v>79</c:v>
                </c:pt>
                <c:pt idx="51">
                  <c:v>91</c:v>
                </c:pt>
                <c:pt idx="52">
                  <c:v>82</c:v>
                </c:pt>
                <c:pt idx="53">
                  <c:v>99</c:v>
                </c:pt>
                <c:pt idx="54">
                  <c:v>121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16F-3044-99E9-F6F6E9666134}"/>
            </c:ext>
          </c:extLst>
        </c:ser>
        <c:ser>
          <c:idx val="2"/>
          <c:order val="2"/>
          <c:tx>
            <c:strRef>
              <c:f>Donors!$D$1</c:f>
              <c:strCache>
                <c:ptCount val="1"/>
                <c:pt idx="0">
                  <c:v>DCC donor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Donors!$A$2:$A$56</c:f>
              <c:numCache>
                <c:formatCode>General</c:formatCode>
                <c:ptCount val="55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</c:numCache>
            </c:numRef>
          </c:xVal>
          <c:yVal>
            <c:numRef>
              <c:f>Donors!$D$2:$D$56</c:f>
              <c:numCache>
                <c:formatCode>General</c:formatCode>
                <c:ptCount val="5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3</c:v>
                </c:pt>
                <c:pt idx="41">
                  <c:v>0</c:v>
                </c:pt>
                <c:pt idx="42">
                  <c:v>1</c:v>
                </c:pt>
                <c:pt idx="43">
                  <c:v>7</c:v>
                </c:pt>
                <c:pt idx="44">
                  <c:v>10</c:v>
                </c:pt>
                <c:pt idx="45">
                  <c:v>6</c:v>
                </c:pt>
                <c:pt idx="46">
                  <c:v>16</c:v>
                </c:pt>
                <c:pt idx="47">
                  <c:v>24</c:v>
                </c:pt>
                <c:pt idx="48">
                  <c:v>22</c:v>
                </c:pt>
                <c:pt idx="49">
                  <c:v>32</c:v>
                </c:pt>
                <c:pt idx="50">
                  <c:v>43</c:v>
                </c:pt>
                <c:pt idx="51">
                  <c:v>26</c:v>
                </c:pt>
                <c:pt idx="52">
                  <c:v>28</c:v>
                </c:pt>
                <c:pt idx="53">
                  <c:v>41</c:v>
                </c:pt>
                <c:pt idx="54">
                  <c:v>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16F-3044-99E9-F6F6E96661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3836960"/>
        <c:axId val="1163421680"/>
      </c:scatterChart>
      <c:valAx>
        <c:axId val="116383696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3421680"/>
        <c:crosses val="autoZero"/>
        <c:crossBetween val="midCat"/>
      </c:valAx>
      <c:valAx>
        <c:axId val="116342168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38369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602158490478362"/>
          <c:y val="0.88630635324996143"/>
          <c:w val="0.59320686866015915"/>
          <c:h val="9.12263264886006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/>
              <a:t>Deceased Donor Kidney Transplants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Kidney!$B$1</c:f>
              <c:strCache>
                <c:ptCount val="1"/>
                <c:pt idx="0">
                  <c:v>Kidney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Kidney!$A$2:$A$56</c:f>
              <c:numCache>
                <c:formatCode>General</c:formatCode>
                <c:ptCount val="55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</c:numCache>
            </c:numRef>
          </c:xVal>
          <c:yVal>
            <c:numRef>
              <c:f>Kidney!$B$2:$B$56</c:f>
              <c:numCache>
                <c:formatCode>General</c:formatCode>
                <c:ptCount val="55"/>
                <c:pt idx="0">
                  <c:v>2</c:v>
                </c:pt>
                <c:pt idx="1">
                  <c:v>6</c:v>
                </c:pt>
                <c:pt idx="2">
                  <c:v>12</c:v>
                </c:pt>
                <c:pt idx="3">
                  <c:v>9</c:v>
                </c:pt>
                <c:pt idx="4">
                  <c:v>7</c:v>
                </c:pt>
                <c:pt idx="5">
                  <c:v>6</c:v>
                </c:pt>
                <c:pt idx="6">
                  <c:v>18</c:v>
                </c:pt>
                <c:pt idx="7">
                  <c:v>17</c:v>
                </c:pt>
                <c:pt idx="8">
                  <c:v>14</c:v>
                </c:pt>
                <c:pt idx="9">
                  <c:v>17</c:v>
                </c:pt>
                <c:pt idx="10">
                  <c:v>25</c:v>
                </c:pt>
                <c:pt idx="11">
                  <c:v>25</c:v>
                </c:pt>
                <c:pt idx="12">
                  <c:v>19</c:v>
                </c:pt>
                <c:pt idx="13">
                  <c:v>26</c:v>
                </c:pt>
                <c:pt idx="14">
                  <c:v>25</c:v>
                </c:pt>
                <c:pt idx="15">
                  <c:v>32</c:v>
                </c:pt>
                <c:pt idx="16">
                  <c:v>30</c:v>
                </c:pt>
                <c:pt idx="17">
                  <c:v>34</c:v>
                </c:pt>
                <c:pt idx="18">
                  <c:v>93</c:v>
                </c:pt>
                <c:pt idx="19">
                  <c:v>135</c:v>
                </c:pt>
                <c:pt idx="20">
                  <c:v>124</c:v>
                </c:pt>
                <c:pt idx="21">
                  <c:v>113</c:v>
                </c:pt>
                <c:pt idx="22">
                  <c:v>126</c:v>
                </c:pt>
                <c:pt idx="23">
                  <c:v>110</c:v>
                </c:pt>
                <c:pt idx="24">
                  <c:v>99</c:v>
                </c:pt>
                <c:pt idx="25">
                  <c:v>114</c:v>
                </c:pt>
                <c:pt idx="26">
                  <c:v>77</c:v>
                </c:pt>
                <c:pt idx="27">
                  <c:v>96</c:v>
                </c:pt>
                <c:pt idx="28">
                  <c:v>89</c:v>
                </c:pt>
                <c:pt idx="29">
                  <c:v>82</c:v>
                </c:pt>
                <c:pt idx="30">
                  <c:v>52</c:v>
                </c:pt>
                <c:pt idx="31">
                  <c:v>67</c:v>
                </c:pt>
                <c:pt idx="32">
                  <c:v>60</c:v>
                </c:pt>
                <c:pt idx="33">
                  <c:v>61</c:v>
                </c:pt>
                <c:pt idx="34">
                  <c:v>47</c:v>
                </c:pt>
                <c:pt idx="35">
                  <c:v>58</c:v>
                </c:pt>
                <c:pt idx="36">
                  <c:v>53</c:v>
                </c:pt>
                <c:pt idx="37">
                  <c:v>41</c:v>
                </c:pt>
                <c:pt idx="38">
                  <c:v>63</c:v>
                </c:pt>
                <c:pt idx="39">
                  <c:v>66</c:v>
                </c:pt>
                <c:pt idx="40">
                  <c:v>87</c:v>
                </c:pt>
                <c:pt idx="41">
                  <c:v>56</c:v>
                </c:pt>
                <c:pt idx="42">
                  <c:v>92</c:v>
                </c:pt>
                <c:pt idx="43">
                  <c:v>93</c:v>
                </c:pt>
                <c:pt idx="44">
                  <c:v>113</c:v>
                </c:pt>
                <c:pt idx="45">
                  <c:v>111</c:v>
                </c:pt>
                <c:pt idx="46">
                  <c:v>105</c:v>
                </c:pt>
                <c:pt idx="47">
                  <c:v>161</c:v>
                </c:pt>
                <c:pt idx="48">
                  <c:v>173</c:v>
                </c:pt>
                <c:pt idx="49">
                  <c:v>225</c:v>
                </c:pt>
                <c:pt idx="50">
                  <c:v>235</c:v>
                </c:pt>
                <c:pt idx="51">
                  <c:v>211</c:v>
                </c:pt>
                <c:pt idx="52">
                  <c:v>197</c:v>
                </c:pt>
                <c:pt idx="53">
                  <c:v>265</c:v>
                </c:pt>
                <c:pt idx="54">
                  <c:v>209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DF0-794C-8FC5-98915C647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5707520"/>
        <c:axId val="1159653056"/>
      </c:scatterChart>
      <c:valAx>
        <c:axId val="116570752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9653056"/>
        <c:crosses val="autoZero"/>
        <c:crossBetween val="midCat"/>
      </c:valAx>
      <c:valAx>
        <c:axId val="11596530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5707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Lung Transplant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00158654232033E-2"/>
          <c:y val="7.974407820338647E-2"/>
          <c:w val="0.89547590690797374"/>
          <c:h val="0.79272546304779401"/>
        </c:manualLayout>
      </c:layout>
      <c:scatterChart>
        <c:scatterStyle val="lineMarker"/>
        <c:varyColors val="0"/>
        <c:ser>
          <c:idx val="0"/>
          <c:order val="0"/>
          <c:tx>
            <c:strRef>
              <c:f>Lung!$B$1</c:f>
              <c:strCache>
                <c:ptCount val="1"/>
                <c:pt idx="0">
                  <c:v>Lung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Lung!$A$2:$A$35</c:f>
              <c:numCache>
                <c:formatCode>General</c:formatCode>
                <c:ptCount val="34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</c:numCache>
            </c:numRef>
          </c:xVal>
          <c:yVal>
            <c:numRef>
              <c:f>Lung!$B$2:$B$35</c:f>
              <c:numCache>
                <c:formatCode>General</c:formatCode>
                <c:ptCount val="34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8</c:v>
                </c:pt>
                <c:pt idx="5">
                  <c:v>9</c:v>
                </c:pt>
                <c:pt idx="6">
                  <c:v>8</c:v>
                </c:pt>
                <c:pt idx="7">
                  <c:v>9</c:v>
                </c:pt>
                <c:pt idx="8">
                  <c:v>12</c:v>
                </c:pt>
                <c:pt idx="9">
                  <c:v>7</c:v>
                </c:pt>
                <c:pt idx="10">
                  <c:v>3</c:v>
                </c:pt>
                <c:pt idx="11">
                  <c:v>6</c:v>
                </c:pt>
                <c:pt idx="12">
                  <c:v>15</c:v>
                </c:pt>
                <c:pt idx="13">
                  <c:v>6</c:v>
                </c:pt>
                <c:pt idx="14">
                  <c:v>6</c:v>
                </c:pt>
                <c:pt idx="15">
                  <c:v>10</c:v>
                </c:pt>
                <c:pt idx="16">
                  <c:v>10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12</c:v>
                </c:pt>
                <c:pt idx="21">
                  <c:v>16</c:v>
                </c:pt>
                <c:pt idx="22">
                  <c:v>12</c:v>
                </c:pt>
                <c:pt idx="23">
                  <c:v>25</c:v>
                </c:pt>
                <c:pt idx="24">
                  <c:v>21</c:v>
                </c:pt>
                <c:pt idx="25">
                  <c:v>24</c:v>
                </c:pt>
                <c:pt idx="26">
                  <c:v>35</c:v>
                </c:pt>
                <c:pt idx="27">
                  <c:v>40</c:v>
                </c:pt>
                <c:pt idx="28">
                  <c:v>52</c:v>
                </c:pt>
                <c:pt idx="29">
                  <c:v>50</c:v>
                </c:pt>
                <c:pt idx="30">
                  <c:v>46</c:v>
                </c:pt>
                <c:pt idx="31">
                  <c:v>55</c:v>
                </c:pt>
                <c:pt idx="32">
                  <c:v>66</c:v>
                </c:pt>
                <c:pt idx="33">
                  <c:v>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A05-0546-AC87-5D7F0B506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9660112"/>
        <c:axId val="1156189520"/>
      </c:scatterChart>
      <c:valAx>
        <c:axId val="114966011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6189520"/>
        <c:crosses val="autoZero"/>
        <c:crossBetween val="midCat"/>
      </c:valAx>
      <c:valAx>
        <c:axId val="115618952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9660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Liver Transplants </a:t>
            </a:r>
          </a:p>
        </c:rich>
      </c:tx>
      <c:layout>
        <c:manualLayout>
          <c:xMode val="edge"/>
          <c:yMode val="edge"/>
          <c:x val="0.35330359699464026"/>
          <c:y val="3.75443773465235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782612988423469E-2"/>
          <c:y val="0.11583802024746907"/>
          <c:w val="0.92049638387678034"/>
          <c:h val="0.834583369386519"/>
        </c:manualLayout>
      </c:layout>
      <c:scatterChart>
        <c:scatterStyle val="lineMarker"/>
        <c:varyColors val="0"/>
        <c:ser>
          <c:idx val="0"/>
          <c:order val="0"/>
          <c:tx>
            <c:strRef>
              <c:f>'Liver &amp; Lung'!$B$1</c:f>
              <c:strCache>
                <c:ptCount val="1"/>
                <c:pt idx="0">
                  <c:v>Liver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'Liver &amp; Lung'!$A$3:$A$36</c:f>
              <c:numCache>
                <c:formatCode>General</c:formatCode>
                <c:ptCount val="34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</c:numCache>
            </c:numRef>
          </c:xVal>
          <c:yVal>
            <c:numRef>
              <c:f>'Liver &amp; Lung'!$B$3:$B$36</c:f>
              <c:numCache>
                <c:formatCode>General</c:formatCode>
                <c:ptCount val="34"/>
                <c:pt idx="0">
                  <c:v>3</c:v>
                </c:pt>
                <c:pt idx="1">
                  <c:v>8</c:v>
                </c:pt>
                <c:pt idx="2">
                  <c:v>12</c:v>
                </c:pt>
                <c:pt idx="3">
                  <c:v>11</c:v>
                </c:pt>
                <c:pt idx="4">
                  <c:v>25</c:v>
                </c:pt>
                <c:pt idx="5">
                  <c:v>25</c:v>
                </c:pt>
                <c:pt idx="6">
                  <c:v>23</c:v>
                </c:pt>
                <c:pt idx="7">
                  <c:v>32</c:v>
                </c:pt>
                <c:pt idx="8">
                  <c:v>38</c:v>
                </c:pt>
                <c:pt idx="9">
                  <c:v>23</c:v>
                </c:pt>
                <c:pt idx="10">
                  <c:v>32</c:v>
                </c:pt>
                <c:pt idx="11">
                  <c:v>34</c:v>
                </c:pt>
                <c:pt idx="12">
                  <c:v>34</c:v>
                </c:pt>
                <c:pt idx="13">
                  <c:v>30</c:v>
                </c:pt>
                <c:pt idx="14">
                  <c:v>33</c:v>
                </c:pt>
                <c:pt idx="15">
                  <c:v>35</c:v>
                </c:pt>
                <c:pt idx="16">
                  <c:v>31</c:v>
                </c:pt>
                <c:pt idx="17">
                  <c:v>34</c:v>
                </c:pt>
                <c:pt idx="18">
                  <c:v>36</c:v>
                </c:pt>
                <c:pt idx="19">
                  <c:v>45</c:v>
                </c:pt>
                <c:pt idx="20">
                  <c:v>27</c:v>
                </c:pt>
                <c:pt idx="21">
                  <c:v>46</c:v>
                </c:pt>
                <c:pt idx="22">
                  <c:v>49</c:v>
                </c:pt>
                <c:pt idx="23">
                  <c:v>58</c:v>
                </c:pt>
                <c:pt idx="24">
                  <c:v>58</c:v>
                </c:pt>
                <c:pt idx="25">
                  <c:v>60</c:v>
                </c:pt>
                <c:pt idx="26">
                  <c:v>79</c:v>
                </c:pt>
                <c:pt idx="27">
                  <c:v>74</c:v>
                </c:pt>
                <c:pt idx="28">
                  <c:v>80</c:v>
                </c:pt>
                <c:pt idx="29">
                  <c:v>76</c:v>
                </c:pt>
                <c:pt idx="30">
                  <c:v>68</c:v>
                </c:pt>
                <c:pt idx="31">
                  <c:v>78</c:v>
                </c:pt>
                <c:pt idx="32">
                  <c:v>97</c:v>
                </c:pt>
                <c:pt idx="33">
                  <c:v>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906-014C-883E-7831CF8B1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7647088"/>
        <c:axId val="1159459008"/>
      </c:scatterChart>
      <c:valAx>
        <c:axId val="115764708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9459008"/>
        <c:crosses val="autoZero"/>
        <c:crossBetween val="midCat"/>
      </c:valAx>
      <c:valAx>
        <c:axId val="115945900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76470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Heart Transplants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Heart!$B$1</c:f>
              <c:strCache>
                <c:ptCount val="1"/>
                <c:pt idx="0">
                  <c:v>Heart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Heart!$A$2:$A$36</c:f>
              <c:numCache>
                <c:formatCode>General</c:formatCode>
                <c:ptCount val="3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  <c:pt idx="31">
                  <c:v>2019</c:v>
                </c:pt>
                <c:pt idx="32">
                  <c:v>2020</c:v>
                </c:pt>
                <c:pt idx="33">
                  <c:v>2021</c:v>
                </c:pt>
                <c:pt idx="34">
                  <c:v>2022</c:v>
                </c:pt>
              </c:numCache>
            </c:numRef>
          </c:xVal>
          <c:yVal>
            <c:numRef>
              <c:f>Heart!$B$2:$B$36</c:f>
              <c:numCache>
                <c:formatCode>General</c:formatCode>
                <c:ptCount val="35"/>
                <c:pt idx="0">
                  <c:v>2</c:v>
                </c:pt>
                <c:pt idx="1">
                  <c:v>9</c:v>
                </c:pt>
                <c:pt idx="2">
                  <c:v>18</c:v>
                </c:pt>
                <c:pt idx="3">
                  <c:v>12</c:v>
                </c:pt>
                <c:pt idx="4">
                  <c:v>13</c:v>
                </c:pt>
                <c:pt idx="5">
                  <c:v>16</c:v>
                </c:pt>
                <c:pt idx="6">
                  <c:v>10</c:v>
                </c:pt>
                <c:pt idx="7">
                  <c:v>14</c:v>
                </c:pt>
                <c:pt idx="8">
                  <c:v>18</c:v>
                </c:pt>
                <c:pt idx="9">
                  <c:v>20</c:v>
                </c:pt>
                <c:pt idx="10">
                  <c:v>14</c:v>
                </c:pt>
                <c:pt idx="11">
                  <c:v>15</c:v>
                </c:pt>
                <c:pt idx="12">
                  <c:v>11</c:v>
                </c:pt>
                <c:pt idx="13">
                  <c:v>14</c:v>
                </c:pt>
                <c:pt idx="14">
                  <c:v>20</c:v>
                </c:pt>
                <c:pt idx="15">
                  <c:v>17</c:v>
                </c:pt>
                <c:pt idx="16">
                  <c:v>14</c:v>
                </c:pt>
                <c:pt idx="17">
                  <c:v>16</c:v>
                </c:pt>
                <c:pt idx="18">
                  <c:v>16</c:v>
                </c:pt>
                <c:pt idx="19">
                  <c:v>23</c:v>
                </c:pt>
                <c:pt idx="20">
                  <c:v>17</c:v>
                </c:pt>
                <c:pt idx="21">
                  <c:v>12</c:v>
                </c:pt>
                <c:pt idx="22">
                  <c:v>22</c:v>
                </c:pt>
                <c:pt idx="23">
                  <c:v>14</c:v>
                </c:pt>
                <c:pt idx="24">
                  <c:v>16</c:v>
                </c:pt>
                <c:pt idx="25">
                  <c:v>22</c:v>
                </c:pt>
                <c:pt idx="26">
                  <c:v>18</c:v>
                </c:pt>
                <c:pt idx="27">
                  <c:v>19</c:v>
                </c:pt>
                <c:pt idx="28">
                  <c:v>28</c:v>
                </c:pt>
                <c:pt idx="29">
                  <c:v>19</c:v>
                </c:pt>
                <c:pt idx="30">
                  <c:v>28</c:v>
                </c:pt>
                <c:pt idx="31">
                  <c:v>31</c:v>
                </c:pt>
                <c:pt idx="32">
                  <c:v>33</c:v>
                </c:pt>
                <c:pt idx="33">
                  <c:v>22</c:v>
                </c:pt>
                <c:pt idx="34">
                  <c:v>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E2-EE48-BBD5-A9ABC6A9D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2745648"/>
        <c:axId val="1156351888"/>
      </c:scatterChart>
      <c:valAx>
        <c:axId val="111274564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6351888"/>
        <c:crosses val="autoZero"/>
        <c:crossBetween val="midCat"/>
      </c:valAx>
      <c:valAx>
        <c:axId val="11563518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7456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/>
              <a:t>Transplants</a:t>
            </a:r>
            <a:r>
              <a:rPr lang="en-US" sz="3600" baseline="0" dirty="0"/>
              <a:t> over time</a:t>
            </a:r>
            <a:endParaRPr lang="en-US" sz="3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'Liver &amp; Lung'!$B$1</c:f>
              <c:strCache>
                <c:ptCount val="1"/>
                <c:pt idx="0">
                  <c:v>Liver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'Liver &amp; Lung'!$A$2:$A$36</c:f>
              <c:numCache>
                <c:formatCode>General</c:formatCode>
                <c:ptCount val="35"/>
                <c:pt idx="0">
                  <c:v>1989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  <c:pt idx="31">
                  <c:v>2019</c:v>
                </c:pt>
                <c:pt idx="32">
                  <c:v>2020</c:v>
                </c:pt>
                <c:pt idx="33">
                  <c:v>2021</c:v>
                </c:pt>
                <c:pt idx="34">
                  <c:v>2022</c:v>
                </c:pt>
              </c:numCache>
            </c:numRef>
          </c:xVal>
          <c:yVal>
            <c:numRef>
              <c:f>'Liver &amp; Lung'!$B$2:$B$36</c:f>
              <c:numCache>
                <c:formatCode>General</c:formatCode>
                <c:ptCount val="35"/>
                <c:pt idx="0">
                  <c:v>0</c:v>
                </c:pt>
                <c:pt idx="1">
                  <c:v>3</c:v>
                </c:pt>
                <c:pt idx="2">
                  <c:v>8</c:v>
                </c:pt>
                <c:pt idx="3">
                  <c:v>12</c:v>
                </c:pt>
                <c:pt idx="4">
                  <c:v>11</c:v>
                </c:pt>
                <c:pt idx="5">
                  <c:v>25</c:v>
                </c:pt>
                <c:pt idx="6">
                  <c:v>25</c:v>
                </c:pt>
                <c:pt idx="7">
                  <c:v>23</c:v>
                </c:pt>
                <c:pt idx="8">
                  <c:v>32</c:v>
                </c:pt>
                <c:pt idx="9">
                  <c:v>38</c:v>
                </c:pt>
                <c:pt idx="10">
                  <c:v>23</c:v>
                </c:pt>
                <c:pt idx="11">
                  <c:v>32</c:v>
                </c:pt>
                <c:pt idx="12">
                  <c:v>34</c:v>
                </c:pt>
                <c:pt idx="13">
                  <c:v>34</c:v>
                </c:pt>
                <c:pt idx="14">
                  <c:v>30</c:v>
                </c:pt>
                <c:pt idx="15">
                  <c:v>33</c:v>
                </c:pt>
                <c:pt idx="16">
                  <c:v>35</c:v>
                </c:pt>
                <c:pt idx="17">
                  <c:v>31</c:v>
                </c:pt>
                <c:pt idx="18">
                  <c:v>34</c:v>
                </c:pt>
                <c:pt idx="19">
                  <c:v>36</c:v>
                </c:pt>
                <c:pt idx="20">
                  <c:v>45</c:v>
                </c:pt>
                <c:pt idx="21">
                  <c:v>27</c:v>
                </c:pt>
                <c:pt idx="22">
                  <c:v>46</c:v>
                </c:pt>
                <c:pt idx="23">
                  <c:v>49</c:v>
                </c:pt>
                <c:pt idx="24">
                  <c:v>58</c:v>
                </c:pt>
                <c:pt idx="25">
                  <c:v>58</c:v>
                </c:pt>
                <c:pt idx="26">
                  <c:v>60</c:v>
                </c:pt>
                <c:pt idx="27">
                  <c:v>79</c:v>
                </c:pt>
                <c:pt idx="28">
                  <c:v>74</c:v>
                </c:pt>
                <c:pt idx="29">
                  <c:v>80</c:v>
                </c:pt>
                <c:pt idx="30">
                  <c:v>76</c:v>
                </c:pt>
                <c:pt idx="31">
                  <c:v>68</c:v>
                </c:pt>
                <c:pt idx="32">
                  <c:v>78</c:v>
                </c:pt>
                <c:pt idx="33">
                  <c:v>97</c:v>
                </c:pt>
                <c:pt idx="34">
                  <c:v>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3CA-B545-B7D4-AE8E9685FC79}"/>
            </c:ext>
          </c:extLst>
        </c:ser>
        <c:ser>
          <c:idx val="1"/>
          <c:order val="1"/>
          <c:tx>
            <c:strRef>
              <c:f>'Liver &amp; Lung'!$C$1</c:f>
              <c:strCache>
                <c:ptCount val="1"/>
                <c:pt idx="0">
                  <c:v>Lung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'Liver &amp; Lung'!$A$2:$A$36</c:f>
              <c:numCache>
                <c:formatCode>General</c:formatCode>
                <c:ptCount val="35"/>
                <c:pt idx="0">
                  <c:v>1989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  <c:pt idx="31">
                  <c:v>2019</c:v>
                </c:pt>
                <c:pt idx="32">
                  <c:v>2020</c:v>
                </c:pt>
                <c:pt idx="33">
                  <c:v>2021</c:v>
                </c:pt>
                <c:pt idx="34">
                  <c:v>2022</c:v>
                </c:pt>
              </c:numCache>
            </c:numRef>
          </c:xVal>
          <c:yVal>
            <c:numRef>
              <c:f>'Liver &amp; Lung'!$C$2:$C$36</c:f>
              <c:numCache>
                <c:formatCode>General</c:formatCode>
                <c:ptCount val="3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8</c:v>
                </c:pt>
                <c:pt idx="6">
                  <c:v>9</c:v>
                </c:pt>
                <c:pt idx="7">
                  <c:v>8</c:v>
                </c:pt>
                <c:pt idx="8">
                  <c:v>9</c:v>
                </c:pt>
                <c:pt idx="9">
                  <c:v>12</c:v>
                </c:pt>
                <c:pt idx="10">
                  <c:v>7</c:v>
                </c:pt>
                <c:pt idx="11">
                  <c:v>3</c:v>
                </c:pt>
                <c:pt idx="12">
                  <c:v>6</c:v>
                </c:pt>
                <c:pt idx="13">
                  <c:v>15</c:v>
                </c:pt>
                <c:pt idx="14">
                  <c:v>6</c:v>
                </c:pt>
                <c:pt idx="15">
                  <c:v>6</c:v>
                </c:pt>
                <c:pt idx="16">
                  <c:v>10</c:v>
                </c:pt>
                <c:pt idx="17">
                  <c:v>10</c:v>
                </c:pt>
                <c:pt idx="18">
                  <c:v>12</c:v>
                </c:pt>
                <c:pt idx="19">
                  <c:v>13</c:v>
                </c:pt>
                <c:pt idx="20">
                  <c:v>14</c:v>
                </c:pt>
                <c:pt idx="21">
                  <c:v>12</c:v>
                </c:pt>
                <c:pt idx="22">
                  <c:v>16</c:v>
                </c:pt>
                <c:pt idx="23">
                  <c:v>12</c:v>
                </c:pt>
                <c:pt idx="24">
                  <c:v>25</c:v>
                </c:pt>
                <c:pt idx="25">
                  <c:v>21</c:v>
                </c:pt>
                <c:pt idx="26">
                  <c:v>24</c:v>
                </c:pt>
                <c:pt idx="27">
                  <c:v>35</c:v>
                </c:pt>
                <c:pt idx="28">
                  <c:v>40</c:v>
                </c:pt>
                <c:pt idx="29">
                  <c:v>52</c:v>
                </c:pt>
                <c:pt idx="30">
                  <c:v>50</c:v>
                </c:pt>
                <c:pt idx="31">
                  <c:v>46</c:v>
                </c:pt>
                <c:pt idx="32">
                  <c:v>55</c:v>
                </c:pt>
                <c:pt idx="33">
                  <c:v>66</c:v>
                </c:pt>
                <c:pt idx="34">
                  <c:v>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3CA-B545-B7D4-AE8E9685FC79}"/>
            </c:ext>
          </c:extLst>
        </c:ser>
        <c:ser>
          <c:idx val="2"/>
          <c:order val="2"/>
          <c:tx>
            <c:strRef>
              <c:f>'Liver &amp; Lung'!$D$1</c:f>
              <c:strCache>
                <c:ptCount val="1"/>
                <c:pt idx="0">
                  <c:v>Heart 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'Liver &amp; Lung'!$A$2:$A$36</c:f>
              <c:numCache>
                <c:formatCode>General</c:formatCode>
                <c:ptCount val="35"/>
                <c:pt idx="0">
                  <c:v>1989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  <c:pt idx="31">
                  <c:v>2019</c:v>
                </c:pt>
                <c:pt idx="32">
                  <c:v>2020</c:v>
                </c:pt>
                <c:pt idx="33">
                  <c:v>2021</c:v>
                </c:pt>
                <c:pt idx="34">
                  <c:v>2022</c:v>
                </c:pt>
              </c:numCache>
            </c:numRef>
          </c:xVal>
          <c:yVal>
            <c:numRef>
              <c:f>'Liver &amp; Lung'!$D$2:$D$36</c:f>
              <c:numCache>
                <c:formatCode>General</c:formatCode>
                <c:ptCount val="35"/>
                <c:pt idx="0">
                  <c:v>2</c:v>
                </c:pt>
                <c:pt idx="1">
                  <c:v>9</c:v>
                </c:pt>
                <c:pt idx="2">
                  <c:v>18</c:v>
                </c:pt>
                <c:pt idx="3">
                  <c:v>12</c:v>
                </c:pt>
                <c:pt idx="4">
                  <c:v>13</c:v>
                </c:pt>
                <c:pt idx="5">
                  <c:v>16</c:v>
                </c:pt>
                <c:pt idx="6">
                  <c:v>10</c:v>
                </c:pt>
                <c:pt idx="7">
                  <c:v>14</c:v>
                </c:pt>
                <c:pt idx="8">
                  <c:v>18</c:v>
                </c:pt>
                <c:pt idx="9">
                  <c:v>20</c:v>
                </c:pt>
                <c:pt idx="10">
                  <c:v>14</c:v>
                </c:pt>
                <c:pt idx="11">
                  <c:v>15</c:v>
                </c:pt>
                <c:pt idx="12">
                  <c:v>11</c:v>
                </c:pt>
                <c:pt idx="13">
                  <c:v>14</c:v>
                </c:pt>
                <c:pt idx="14">
                  <c:v>20</c:v>
                </c:pt>
                <c:pt idx="15">
                  <c:v>17</c:v>
                </c:pt>
                <c:pt idx="16">
                  <c:v>14</c:v>
                </c:pt>
                <c:pt idx="17">
                  <c:v>16</c:v>
                </c:pt>
                <c:pt idx="18">
                  <c:v>16</c:v>
                </c:pt>
                <c:pt idx="19">
                  <c:v>23</c:v>
                </c:pt>
                <c:pt idx="20">
                  <c:v>17</c:v>
                </c:pt>
                <c:pt idx="21">
                  <c:v>12</c:v>
                </c:pt>
                <c:pt idx="22">
                  <c:v>22</c:v>
                </c:pt>
                <c:pt idx="23">
                  <c:v>14</c:v>
                </c:pt>
                <c:pt idx="24">
                  <c:v>16</c:v>
                </c:pt>
                <c:pt idx="25">
                  <c:v>22</c:v>
                </c:pt>
                <c:pt idx="26">
                  <c:v>18</c:v>
                </c:pt>
                <c:pt idx="27">
                  <c:v>19</c:v>
                </c:pt>
                <c:pt idx="28">
                  <c:v>28</c:v>
                </c:pt>
                <c:pt idx="29">
                  <c:v>19</c:v>
                </c:pt>
                <c:pt idx="30">
                  <c:v>28</c:v>
                </c:pt>
                <c:pt idx="31">
                  <c:v>31</c:v>
                </c:pt>
                <c:pt idx="32">
                  <c:v>33</c:v>
                </c:pt>
                <c:pt idx="33">
                  <c:v>22</c:v>
                </c:pt>
                <c:pt idx="34">
                  <c:v>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3CA-B545-B7D4-AE8E9685FC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3016896"/>
        <c:axId val="1163892400"/>
      </c:scatterChart>
      <c:valAx>
        <c:axId val="116301689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3892400"/>
        <c:crosses val="autoZero"/>
        <c:crossBetween val="midCat"/>
      </c:valAx>
      <c:valAx>
        <c:axId val="11638924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3016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25042294116419"/>
          <c:y val="0.94963055251005035"/>
          <c:w val="0.36997660769857349"/>
          <c:h val="3.77112196418485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0.07523</cdr:x>
      <cdr:y>0.03394</cdr:y>
    </cdr:from>
    <cdr:to>
      <cdr:x>0.15953</cdr:x>
      <cdr:y>0.181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403B534-9078-05D9-6A79-E1BB0D9689EA}"/>
            </a:ext>
          </a:extLst>
        </cdr:cNvPr>
        <cdr:cNvSpPr txBox="1"/>
      </cdr:nvSpPr>
      <cdr:spPr>
        <a:xfrm xmlns:a="http://schemas.openxmlformats.org/drawingml/2006/main">
          <a:off x="815926" y="2110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83F0-57AB-0F4D-A6B1-649218A46679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9A90253-65EF-CC42-BD8A-6E69FE003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6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83F0-57AB-0F4D-A6B1-649218A46679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A90253-65EF-CC42-BD8A-6E69FE003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2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83F0-57AB-0F4D-A6B1-649218A46679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A90253-65EF-CC42-BD8A-6E69FE0039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0749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83F0-57AB-0F4D-A6B1-649218A46679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A90253-65EF-CC42-BD8A-6E69FE003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83F0-57AB-0F4D-A6B1-649218A46679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A90253-65EF-CC42-BD8A-6E69FE00399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0957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83F0-57AB-0F4D-A6B1-649218A46679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A90253-65EF-CC42-BD8A-6E69FE003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69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83F0-57AB-0F4D-A6B1-649218A46679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253-65EF-CC42-BD8A-6E69FE003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16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83F0-57AB-0F4D-A6B1-649218A46679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253-65EF-CC42-BD8A-6E69FE003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49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2C2187E0-ACCE-C925-0817-1AE0F96B2E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5" y="6029193"/>
            <a:ext cx="2451233" cy="5220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1899D9-F3E1-7C25-6923-C848AD7B5E74}"/>
              </a:ext>
            </a:extLst>
          </p:cNvPr>
          <p:cNvSpPr txBox="1"/>
          <p:nvPr userDrawn="1"/>
        </p:nvSpPr>
        <p:spPr>
          <a:xfrm>
            <a:off x="8819880" y="6272986"/>
            <a:ext cx="288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>
                <a:solidFill>
                  <a:schemeClr val="tx1"/>
                </a:solidFill>
                <a:latin typeface="+mn-lt"/>
              </a:rPr>
              <a:t>transplant.bc.ca</a:t>
            </a:r>
            <a:endParaRPr lang="en-CA" sz="18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883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83F0-57AB-0F4D-A6B1-649218A46679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253-65EF-CC42-BD8A-6E69FE003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6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83F0-57AB-0F4D-A6B1-649218A46679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A90253-65EF-CC42-BD8A-6E69FE003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6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83F0-57AB-0F4D-A6B1-649218A46679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A90253-65EF-CC42-BD8A-6E69FE003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7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83F0-57AB-0F4D-A6B1-649218A46679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A90253-65EF-CC42-BD8A-6E69FE003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81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83F0-57AB-0F4D-A6B1-649218A46679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253-65EF-CC42-BD8A-6E69FE003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2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83F0-57AB-0F4D-A6B1-649218A46679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253-65EF-CC42-BD8A-6E69FE003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6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83F0-57AB-0F4D-A6B1-649218A46679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253-65EF-CC42-BD8A-6E69FE003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83F0-57AB-0F4D-A6B1-649218A46679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A90253-65EF-CC42-BD8A-6E69FE003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C83F0-57AB-0F4D-A6B1-649218A46679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9A90253-65EF-CC42-BD8A-6E69FE003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7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EF2D0A-1EE8-BC2B-6836-196354C9B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1336" y="587104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Daytime is better … nothing else makes sense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9018023-563C-2506-24CB-8C41AB521F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Sean Keenan MD </a:t>
            </a:r>
          </a:p>
          <a:p>
            <a:r>
              <a:rPr lang="en-US" dirty="0"/>
              <a:t>October 24, 2023</a:t>
            </a:r>
          </a:p>
          <a:p>
            <a:r>
              <a:rPr lang="en-US" dirty="0"/>
              <a:t>BC Transplant Education Days</a:t>
            </a:r>
          </a:p>
        </p:txBody>
      </p:sp>
    </p:spTree>
    <p:extLst>
      <p:ext uri="{BB962C8B-B14F-4D97-AF65-F5344CB8AC3E}">
        <p14:creationId xmlns:p14="http://schemas.microsoft.com/office/powerpoint/2010/main" val="3077955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AC915-CA54-6D07-786C-1E9EF272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DEC5B67-D0C7-9017-980E-FAD0CC35BF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014022"/>
              </p:ext>
            </p:extLst>
          </p:nvPr>
        </p:nvGraphicFramePr>
        <p:xfrm>
          <a:off x="4159473" y="2150515"/>
          <a:ext cx="5196547" cy="367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1632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C0E74C8-DE02-14D2-B8AD-2DEF6072D6A4}"/>
              </a:ext>
            </a:extLst>
          </p:cNvPr>
          <p:cNvGraphicFramePr>
            <a:graphicFrameLocks/>
          </p:cNvGraphicFramePr>
          <p:nvPr/>
        </p:nvGraphicFramePr>
        <p:xfrm>
          <a:off x="1308100" y="419100"/>
          <a:ext cx="95758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3473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6FDDC-B106-A73B-5C92-C63894E7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were transplants done overnight?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79FD-9352-7FA5-ED78-5EA263CDF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programs began with low volumes </a:t>
            </a:r>
          </a:p>
          <a:p>
            <a:r>
              <a:rPr lang="en-US" dirty="0"/>
              <a:t>All surgeons had full clinical practice with transplant more of an add on practice</a:t>
            </a:r>
          </a:p>
          <a:p>
            <a:r>
              <a:rPr lang="en-US" dirty="0"/>
              <a:t>Organ recovery arranged in evening after completion of the day duties</a:t>
            </a:r>
          </a:p>
          <a:p>
            <a:r>
              <a:rPr lang="en-US" dirty="0"/>
              <a:t>Organ implant would follow this, usually through the night</a:t>
            </a:r>
          </a:p>
        </p:txBody>
      </p:sp>
    </p:spTree>
    <p:extLst>
      <p:ext uri="{BB962C8B-B14F-4D97-AF65-F5344CB8AC3E}">
        <p14:creationId xmlns:p14="http://schemas.microsoft.com/office/powerpoint/2010/main" val="129171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23F1-825E-5697-C839-D7725545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should organ transplants happen during the 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58F45-673A-847C-52D7-0503F87BF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en-US" sz="3600" dirty="0"/>
              <a:t>What is the Rationale for Change</a:t>
            </a:r>
          </a:p>
          <a:p>
            <a:pPr lvl="1"/>
            <a:r>
              <a:rPr lang="en-US" sz="3200" dirty="0"/>
              <a:t>Patients/Families/Caregivers</a:t>
            </a:r>
          </a:p>
          <a:p>
            <a:pPr lvl="1"/>
            <a:r>
              <a:rPr lang="en-US" sz="3200" dirty="0"/>
              <a:t>Healthcare workers … Surgical Teams, ORs, ICUs</a:t>
            </a:r>
          </a:p>
          <a:p>
            <a:pPr lvl="1"/>
            <a:r>
              <a:rPr lang="en-US" sz="3200" dirty="0"/>
              <a:t>Cost Avoidance</a:t>
            </a:r>
          </a:p>
          <a:p>
            <a:pPr lvl="1"/>
            <a:r>
              <a:rPr lang="en-US" sz="3200" dirty="0"/>
              <a:t>Cost Reduction</a:t>
            </a:r>
          </a:p>
        </p:txBody>
      </p:sp>
    </p:spTree>
    <p:extLst>
      <p:ext uri="{BB962C8B-B14F-4D97-AF65-F5344CB8AC3E}">
        <p14:creationId xmlns:p14="http://schemas.microsoft.com/office/powerpoint/2010/main" val="3593556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FDDFC-0058-677E-6FEA-091AB6A59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 need to build a rationale for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8E742-6CD5-DB53-0F6B-3621D5917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/>
              <a:t>Who would argue with the need for complex, long surgeries on high-risk sick patients happening during the day?</a:t>
            </a:r>
          </a:p>
          <a:p>
            <a:pPr lvl="1"/>
            <a:endParaRPr lang="en-US" sz="3600" dirty="0"/>
          </a:p>
          <a:p>
            <a:pPr lvl="1"/>
            <a:r>
              <a:rPr lang="en-US" sz="3600" dirty="0"/>
              <a:t>Would you want anything else for someone you knew?</a:t>
            </a:r>
          </a:p>
        </p:txBody>
      </p:sp>
    </p:spTree>
    <p:extLst>
      <p:ext uri="{BB962C8B-B14F-4D97-AF65-F5344CB8AC3E}">
        <p14:creationId xmlns:p14="http://schemas.microsoft.com/office/powerpoint/2010/main" val="3176337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7632-801D-A0C5-F2C5-5A555BB8C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Can you show me/us the evidence in the literature to support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CAD51-BC62-F65D-5478-6931ED7FC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Confirmation Bias</a:t>
            </a:r>
          </a:p>
          <a:p>
            <a:pPr lvl="1"/>
            <a:r>
              <a:rPr lang="en-US" sz="3200" dirty="0"/>
              <a:t>The tendency to search for, interpret, </a:t>
            </a:r>
            <a:r>
              <a:rPr lang="en-US" sz="3200" dirty="0" err="1"/>
              <a:t>favour</a:t>
            </a:r>
            <a:r>
              <a:rPr lang="en-US" sz="3200" dirty="0"/>
              <a:t>, or recall information in a way that confirms or supports one’s prior beliefs or values</a:t>
            </a:r>
          </a:p>
          <a:p>
            <a:pPr lvl="2"/>
            <a:r>
              <a:rPr lang="en-US" sz="2800" dirty="0"/>
              <a:t>Belief vaccines are bad …</a:t>
            </a:r>
          </a:p>
          <a:p>
            <a:pPr lvl="2"/>
            <a:r>
              <a:rPr lang="en-US" sz="2800" dirty="0"/>
              <a:t>Cryptocurrencies</a:t>
            </a:r>
          </a:p>
          <a:p>
            <a:pPr lvl="2"/>
            <a:r>
              <a:rPr lang="en-US" sz="2800" dirty="0"/>
              <a:t>Conspiracy theories in general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/>
              <a:t>But need to be aware of this when we interpret the literature</a:t>
            </a:r>
          </a:p>
        </p:txBody>
      </p:sp>
    </p:spTree>
    <p:extLst>
      <p:ext uri="{BB962C8B-B14F-4D97-AF65-F5344CB8AC3E}">
        <p14:creationId xmlns:p14="http://schemas.microsoft.com/office/powerpoint/2010/main" val="1389175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46014A-5BE0-4C79-AA3F-ED9828E62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58" y="748713"/>
            <a:ext cx="9890662" cy="49140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B5E86F-696A-0385-4E6E-A9C6D188A0BF}"/>
              </a:ext>
            </a:extLst>
          </p:cNvPr>
          <p:cNvSpPr txBox="1"/>
          <p:nvPr/>
        </p:nvSpPr>
        <p:spPr>
          <a:xfrm>
            <a:off x="2082019" y="5786121"/>
            <a:ext cx="5221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Overall, increased in mortality for night-time surgery</a:t>
            </a:r>
          </a:p>
          <a:p>
            <a:r>
              <a:rPr lang="en-US" dirty="0"/>
              <a:t>Urgency of surgery hard to control for so not adjusted</a:t>
            </a:r>
          </a:p>
        </p:txBody>
      </p:sp>
    </p:spTree>
    <p:extLst>
      <p:ext uri="{BB962C8B-B14F-4D97-AF65-F5344CB8AC3E}">
        <p14:creationId xmlns:p14="http://schemas.microsoft.com/office/powerpoint/2010/main" val="1742149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740EDF-6710-AD22-CD80-BE0E0EF46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60" y="1702191"/>
            <a:ext cx="11243889" cy="24758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BC48F9-3969-7263-F2BE-69DD1AE20000}"/>
              </a:ext>
            </a:extLst>
          </p:cNvPr>
          <p:cNvSpPr txBox="1"/>
          <p:nvPr/>
        </p:nvSpPr>
        <p:spPr>
          <a:xfrm>
            <a:off x="1223889" y="4768948"/>
            <a:ext cx="8716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 Transplant subgroup no signal for difference in mortality</a:t>
            </a:r>
          </a:p>
        </p:txBody>
      </p:sp>
    </p:spTree>
    <p:extLst>
      <p:ext uri="{BB962C8B-B14F-4D97-AF65-F5344CB8AC3E}">
        <p14:creationId xmlns:p14="http://schemas.microsoft.com/office/powerpoint/2010/main" val="1657774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BEA966-12D0-1020-57B0-567D88BCB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334" y="343290"/>
            <a:ext cx="10888493" cy="394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44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8CB56D-DCF7-66C0-BC77-C31B16B03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959" y="703384"/>
            <a:ext cx="8919550" cy="521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0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89E56-2A0C-1111-820D-0F9F2949A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AF2F-B7D9-AF20-A470-82200CEF5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Provincial Medical Director, Donation Services, BC Transplant</a:t>
            </a:r>
          </a:p>
        </p:txBody>
      </p:sp>
    </p:spTree>
    <p:extLst>
      <p:ext uri="{BB962C8B-B14F-4D97-AF65-F5344CB8AC3E}">
        <p14:creationId xmlns:p14="http://schemas.microsoft.com/office/powerpoint/2010/main" val="109950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546FE7-356D-4EE7-0C3C-1B7D7D4E0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57" y="590844"/>
            <a:ext cx="11280646" cy="37420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C372B7-B36A-91FD-8621-2C6E145CE2CE}"/>
              </a:ext>
            </a:extLst>
          </p:cNvPr>
          <p:cNvSpPr txBox="1"/>
          <p:nvPr/>
        </p:nvSpPr>
        <p:spPr>
          <a:xfrm>
            <a:off x="1280160" y="4797083"/>
            <a:ext cx="57486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Compared day (3 am – 3 pm start) to night (3pm-3am start)</a:t>
            </a:r>
          </a:p>
          <a:p>
            <a:r>
              <a:rPr lang="en-US" dirty="0"/>
              <a:t>Unadjusted analyses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short term mortality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transfusions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different in longer term mortality</a:t>
            </a:r>
          </a:p>
        </p:txBody>
      </p:sp>
    </p:spTree>
    <p:extLst>
      <p:ext uri="{BB962C8B-B14F-4D97-AF65-F5344CB8AC3E}">
        <p14:creationId xmlns:p14="http://schemas.microsoft.com/office/powerpoint/2010/main" val="2242430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C2BCE4-2AD5-FF10-8A01-7AB45EF07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06" y="1336430"/>
            <a:ext cx="10306788" cy="3319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6E99D5-765D-1DD7-9A95-C7DB923B5760}"/>
              </a:ext>
            </a:extLst>
          </p:cNvPr>
          <p:cNvSpPr txBox="1"/>
          <p:nvPr/>
        </p:nvSpPr>
        <p:spPr>
          <a:xfrm>
            <a:off x="1856935" y="4895557"/>
            <a:ext cx="2837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 in blood products</a:t>
            </a:r>
          </a:p>
          <a:p>
            <a:r>
              <a:rPr lang="en-US" dirty="0"/>
              <a:t>Increased in-OR </a:t>
            </a:r>
            <a:r>
              <a:rPr lang="en-US" dirty="0" err="1"/>
              <a:t>extubation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C87076-63EB-E26A-9A44-B0558D3FE79A}"/>
              </a:ext>
            </a:extLst>
          </p:cNvPr>
          <p:cNvSpPr txBox="1"/>
          <p:nvPr/>
        </p:nvSpPr>
        <p:spPr>
          <a:xfrm>
            <a:off x="7554351" y="604911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St. Louis, Missouri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8BA8AF-0C9D-2208-964F-2520AC784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059" y="4656404"/>
            <a:ext cx="6086284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71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BD33B5-F74E-5F9B-72D3-86EEA79F6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18" y="1152769"/>
            <a:ext cx="10890964" cy="3573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2A0937-2E81-3C48-2F44-5C996D99BFF4}"/>
              </a:ext>
            </a:extLst>
          </p:cNvPr>
          <p:cNvSpPr txBox="1"/>
          <p:nvPr/>
        </p:nvSpPr>
        <p:spPr>
          <a:xfrm>
            <a:off x="1842868" y="4867421"/>
            <a:ext cx="474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 difference in outcomes</a:t>
            </a:r>
          </a:p>
        </p:txBody>
      </p:sp>
    </p:spTree>
    <p:extLst>
      <p:ext uri="{BB962C8B-B14F-4D97-AF65-F5344CB8AC3E}">
        <p14:creationId xmlns:p14="http://schemas.microsoft.com/office/powerpoint/2010/main" val="3595226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340E18-C3FE-661D-D551-AC2887AA2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27" y="380310"/>
            <a:ext cx="8912371" cy="48590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340AF2-D33E-B6BA-56C1-991DD7622C6F}"/>
              </a:ext>
            </a:extLst>
          </p:cNvPr>
          <p:cNvSpPr txBox="1"/>
          <p:nvPr/>
        </p:nvSpPr>
        <p:spPr>
          <a:xfrm>
            <a:off x="3854548" y="5604662"/>
            <a:ext cx="4033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 difference in outcomes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E167B-5108-9020-5569-D80CB4A45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530" y="5020504"/>
            <a:ext cx="8115378" cy="43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8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242C7F-9211-812E-DA32-0F187B18A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31" y="1645920"/>
            <a:ext cx="9589586" cy="26576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DD42CF-4D08-4A07-6A19-1B88A7445B34}"/>
              </a:ext>
            </a:extLst>
          </p:cNvPr>
          <p:cNvSpPr txBox="1"/>
          <p:nvPr/>
        </p:nvSpPr>
        <p:spPr>
          <a:xfrm>
            <a:off x="2715065" y="4670474"/>
            <a:ext cx="3600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difference in day vs night surgery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567FF1-A09F-D9DC-9E64-3130AF223002}"/>
              </a:ext>
            </a:extLst>
          </p:cNvPr>
          <p:cNvSpPr txBox="1"/>
          <p:nvPr/>
        </p:nvSpPr>
        <p:spPr>
          <a:xfrm>
            <a:off x="3854548" y="5604662"/>
            <a:ext cx="4033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 difference in outcomes</a:t>
            </a:r>
          </a:p>
        </p:txBody>
      </p:sp>
    </p:spTree>
    <p:extLst>
      <p:ext uri="{BB962C8B-B14F-4D97-AF65-F5344CB8AC3E}">
        <p14:creationId xmlns:p14="http://schemas.microsoft.com/office/powerpoint/2010/main" val="980494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DDB828-3F17-3B27-1905-4C9E45EC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5" y="633047"/>
            <a:ext cx="11282289" cy="29500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2E8DB1-7ED1-A08E-0CB9-91137C114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51" y="3611242"/>
            <a:ext cx="11062036" cy="4899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3695FD-EFD5-0A2C-A9BC-F14AA5FF99C5}"/>
              </a:ext>
            </a:extLst>
          </p:cNvPr>
          <p:cNvSpPr txBox="1"/>
          <p:nvPr/>
        </p:nvSpPr>
        <p:spPr>
          <a:xfrm>
            <a:off x="3840480" y="5112292"/>
            <a:ext cx="4033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 difference in outcomes</a:t>
            </a:r>
          </a:p>
        </p:txBody>
      </p:sp>
    </p:spTree>
    <p:extLst>
      <p:ext uri="{BB962C8B-B14F-4D97-AF65-F5344CB8AC3E}">
        <p14:creationId xmlns:p14="http://schemas.microsoft.com/office/powerpoint/2010/main" val="175227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8E37AE-5C98-3CE7-AA2D-494975B06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47" y="829993"/>
            <a:ext cx="10311597" cy="33159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1C31FC-180C-D400-3CF4-21797DE617C2}"/>
              </a:ext>
            </a:extLst>
          </p:cNvPr>
          <p:cNvSpPr txBox="1"/>
          <p:nvPr/>
        </p:nvSpPr>
        <p:spPr>
          <a:xfrm>
            <a:off x="3854548" y="5604662"/>
            <a:ext cx="4033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 difference in outcomes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66B79-974A-A849-82F0-D7C710D1E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404" y="4470497"/>
            <a:ext cx="5565148" cy="52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94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5FA23F-6515-FE0D-8C9E-40933A896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91" y="947128"/>
            <a:ext cx="11448909" cy="31043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5FCC78-505E-BF99-061E-DB4B6A452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423" y="4051496"/>
            <a:ext cx="9132429" cy="5955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30862B-1455-AE0A-8A72-17377ABA1F5C}"/>
              </a:ext>
            </a:extLst>
          </p:cNvPr>
          <p:cNvSpPr txBox="1"/>
          <p:nvPr/>
        </p:nvSpPr>
        <p:spPr>
          <a:xfrm>
            <a:off x="1885071" y="5050302"/>
            <a:ext cx="9733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Lungs </a:t>
            </a:r>
            <a:r>
              <a:rPr lang="en-US" sz="2400" dirty="0" err="1"/>
              <a:t>reperfused</a:t>
            </a:r>
            <a:r>
              <a:rPr lang="en-US" sz="2400" dirty="0"/>
              <a:t> between 04:00-07:59 had higher primary graft dysfunction</a:t>
            </a:r>
          </a:p>
        </p:txBody>
      </p:sp>
    </p:spTree>
    <p:extLst>
      <p:ext uri="{BB962C8B-B14F-4D97-AF65-F5344CB8AC3E}">
        <p14:creationId xmlns:p14="http://schemas.microsoft.com/office/powerpoint/2010/main" val="3652864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5AA63F-F822-75FA-2B54-9B99AA473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62" y="787790"/>
            <a:ext cx="10776233" cy="32143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1C959C-6B28-4EE5-B4F2-E9F968E3B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362" y="4002160"/>
            <a:ext cx="6432433" cy="3724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00D0E3-B937-42FB-8C46-90F5CF401517}"/>
              </a:ext>
            </a:extLst>
          </p:cNvPr>
          <p:cNvSpPr txBox="1"/>
          <p:nvPr/>
        </p:nvSpPr>
        <p:spPr>
          <a:xfrm>
            <a:off x="1969477" y="4853354"/>
            <a:ext cx="37519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Increase in graft failure</a:t>
            </a:r>
          </a:p>
          <a:p>
            <a:r>
              <a:rPr lang="en-US" sz="2800" dirty="0"/>
              <a:t>Increase in re-operation </a:t>
            </a:r>
          </a:p>
        </p:txBody>
      </p:sp>
    </p:spTree>
    <p:extLst>
      <p:ext uri="{BB962C8B-B14F-4D97-AF65-F5344CB8AC3E}">
        <p14:creationId xmlns:p14="http://schemas.microsoft.com/office/powerpoint/2010/main" val="1955867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2F0CC7-B4E8-268A-A5F1-4A66061ED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12" y="576775"/>
            <a:ext cx="9239376" cy="425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0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EBB8-8E1D-1CB6-C970-52FFBCF2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B5E1C-B811-AE36-A15D-5AA0E71C2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706858" cy="4351338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John Yee</a:t>
            </a:r>
          </a:p>
          <a:p>
            <a:r>
              <a:rPr lang="en-US" sz="2400" dirty="0"/>
              <a:t>Stephen Chung</a:t>
            </a:r>
          </a:p>
          <a:p>
            <a:r>
              <a:rPr lang="en-US" sz="2400" dirty="0"/>
              <a:t>Peter Kim</a:t>
            </a:r>
          </a:p>
          <a:p>
            <a:r>
              <a:rPr lang="en-US" sz="2400" dirty="0"/>
              <a:t>Maya </a:t>
            </a:r>
            <a:r>
              <a:rPr lang="en-US" sz="2400" dirty="0" err="1"/>
              <a:t>Segedi</a:t>
            </a:r>
            <a:endParaRPr lang="en-US" sz="2400" dirty="0"/>
          </a:p>
          <a:p>
            <a:r>
              <a:rPr lang="en-US" sz="2400" dirty="0"/>
              <a:t>Stephanie </a:t>
            </a:r>
            <a:r>
              <a:rPr lang="en-US" sz="2400" dirty="0" err="1"/>
              <a:t>Chartier</a:t>
            </a:r>
            <a:r>
              <a:rPr lang="en-US" sz="2400" dirty="0"/>
              <a:t> Plante</a:t>
            </a:r>
          </a:p>
          <a:p>
            <a:r>
              <a:rPr lang="en-US" sz="2400" dirty="0"/>
              <a:t>Jim Able</a:t>
            </a:r>
          </a:p>
          <a:p>
            <a:r>
              <a:rPr lang="en-US" sz="2400" dirty="0"/>
              <a:t>Mark Nigro</a:t>
            </a:r>
          </a:p>
          <a:p>
            <a:r>
              <a:rPr lang="en-US" sz="2400" dirty="0"/>
              <a:t>Mark Meloche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D590C8-2519-B411-04B3-4659EB717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31458" y="1825625"/>
            <a:ext cx="2856914" cy="4351338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Eric </a:t>
            </a:r>
            <a:r>
              <a:rPr lang="en-US" sz="2400" dirty="0" err="1"/>
              <a:t>Lun</a:t>
            </a:r>
            <a:endParaRPr lang="en-US" sz="2400" dirty="0"/>
          </a:p>
          <a:p>
            <a:r>
              <a:rPr lang="en-US" sz="2400" dirty="0"/>
              <a:t>Heidi Butler</a:t>
            </a:r>
          </a:p>
          <a:p>
            <a:r>
              <a:rPr lang="en-US" sz="2400" dirty="0"/>
              <a:t>Kiran </a:t>
            </a:r>
            <a:r>
              <a:rPr lang="en-US" sz="2400" dirty="0" err="1"/>
              <a:t>Khatar</a:t>
            </a:r>
            <a:endParaRPr lang="en-US" sz="2400" dirty="0"/>
          </a:p>
          <a:p>
            <a:r>
              <a:rPr lang="en-US" sz="2400" dirty="0"/>
              <a:t>Ed </a:t>
            </a:r>
            <a:r>
              <a:rPr lang="en-US" sz="2400" dirty="0" err="1"/>
              <a:t>Ferre</a:t>
            </a:r>
            <a:endParaRPr lang="en-US" sz="24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E3D0A92-B6AB-DCBE-B5D4-3EA103A2F7E0}"/>
              </a:ext>
            </a:extLst>
          </p:cNvPr>
          <p:cNvSpPr txBox="1">
            <a:spLocks/>
          </p:cNvSpPr>
          <p:nvPr/>
        </p:nvSpPr>
        <p:spPr>
          <a:xfrm>
            <a:off x="6324600" y="1825625"/>
            <a:ext cx="25521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Dean </a:t>
            </a:r>
            <a:r>
              <a:rPr lang="en-US" sz="2400" dirty="0" err="1"/>
              <a:t>Chittock</a:t>
            </a:r>
            <a:endParaRPr lang="en-US" sz="2400" dirty="0"/>
          </a:p>
          <a:p>
            <a:r>
              <a:rPr lang="en-US" sz="2400" dirty="0"/>
              <a:t>Ron </a:t>
            </a:r>
            <a:r>
              <a:rPr lang="en-US" sz="2400" dirty="0" err="1"/>
              <a:t>Carere</a:t>
            </a:r>
            <a:endParaRPr lang="en-US" sz="2400" dirty="0"/>
          </a:p>
          <a:p>
            <a:r>
              <a:rPr lang="en-US" sz="2400" dirty="0"/>
              <a:t>Marcel Dvorak</a:t>
            </a:r>
          </a:p>
          <a:p>
            <a:r>
              <a:rPr lang="en-US" sz="2400" dirty="0"/>
              <a:t>Stephen Reynolds</a:t>
            </a:r>
          </a:p>
          <a:p>
            <a:r>
              <a:rPr lang="en-US" sz="2400" dirty="0"/>
              <a:t>Kenneth Ryan</a:t>
            </a:r>
          </a:p>
          <a:p>
            <a:r>
              <a:rPr lang="en-US" sz="2400" dirty="0"/>
              <a:t>Brian Yang</a:t>
            </a:r>
          </a:p>
          <a:p>
            <a:r>
              <a:rPr lang="en-US" sz="2400" dirty="0"/>
              <a:t>Andrew Sawka</a:t>
            </a:r>
          </a:p>
          <a:p>
            <a:r>
              <a:rPr lang="en-US" sz="2400" dirty="0"/>
              <a:t>Jim Able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8A541C8-751B-9485-87FD-B61CEFF14996}"/>
              </a:ext>
            </a:extLst>
          </p:cNvPr>
          <p:cNvSpPr txBox="1">
            <a:spLocks/>
          </p:cNvSpPr>
          <p:nvPr/>
        </p:nvSpPr>
        <p:spPr>
          <a:xfrm>
            <a:off x="3849858" y="1773140"/>
            <a:ext cx="23199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Jamil Bashir</a:t>
            </a:r>
          </a:p>
          <a:p>
            <a:r>
              <a:rPr lang="en-US" sz="2400" dirty="0"/>
              <a:t>Mike </a:t>
            </a:r>
            <a:r>
              <a:rPr lang="en-US" sz="2400" dirty="0" err="1"/>
              <a:t>Eng</a:t>
            </a:r>
            <a:endParaRPr lang="en-US" sz="2400" dirty="0"/>
          </a:p>
          <a:p>
            <a:r>
              <a:rPr lang="en-US" sz="2400" dirty="0"/>
              <a:t>Chris </a:t>
            </a:r>
            <a:r>
              <a:rPr lang="en-US" sz="2400" dirty="0" err="1"/>
              <a:t>Nguan</a:t>
            </a:r>
            <a:endParaRPr lang="en-US" sz="2400" dirty="0"/>
          </a:p>
          <a:p>
            <a:r>
              <a:rPr lang="en-US" sz="2400" dirty="0"/>
              <a:t>Dave Harriman</a:t>
            </a:r>
          </a:p>
          <a:p>
            <a:r>
              <a:rPr lang="en-US" sz="2400" dirty="0"/>
              <a:t>Brian Mason </a:t>
            </a:r>
          </a:p>
        </p:txBody>
      </p:sp>
    </p:spTree>
    <p:extLst>
      <p:ext uri="{BB962C8B-B14F-4D97-AF65-F5344CB8AC3E}">
        <p14:creationId xmlns:p14="http://schemas.microsoft.com/office/powerpoint/2010/main" val="2714589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E1DE162-7D45-CEF9-83E9-D859294EA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107" y="232213"/>
            <a:ext cx="8728961" cy="50009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9598FB-E7CD-183D-3A56-E289A729D38F}"/>
              </a:ext>
            </a:extLst>
          </p:cNvPr>
          <p:cNvSpPr txBox="1"/>
          <p:nvPr/>
        </p:nvSpPr>
        <p:spPr>
          <a:xfrm>
            <a:off x="2152357" y="5514535"/>
            <a:ext cx="3771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Increase in deaths for daytime surgery</a:t>
            </a:r>
          </a:p>
          <a:p>
            <a:r>
              <a:rPr lang="en-US" dirty="0"/>
              <a:t>No difference in other outcomes</a:t>
            </a:r>
          </a:p>
        </p:txBody>
      </p:sp>
    </p:spTree>
    <p:extLst>
      <p:ext uri="{BB962C8B-B14F-4D97-AF65-F5344CB8AC3E}">
        <p14:creationId xmlns:p14="http://schemas.microsoft.com/office/powerpoint/2010/main" val="3238167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E83988-8671-D730-CE35-1459C0032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21" y="616731"/>
            <a:ext cx="10897937" cy="26329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819199-EFB7-73B1-A918-53A435EA7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441" y="3428999"/>
            <a:ext cx="5654177" cy="636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FCA5D5-5F30-92B7-99C5-FA95BED40D77}"/>
              </a:ext>
            </a:extLst>
          </p:cNvPr>
          <p:cNvSpPr txBox="1"/>
          <p:nvPr/>
        </p:nvSpPr>
        <p:spPr>
          <a:xfrm>
            <a:off x="3854548" y="5604662"/>
            <a:ext cx="4033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 difference in outcomes</a:t>
            </a:r>
          </a:p>
        </p:txBody>
      </p:sp>
    </p:spTree>
    <p:extLst>
      <p:ext uri="{BB962C8B-B14F-4D97-AF65-F5344CB8AC3E}">
        <p14:creationId xmlns:p14="http://schemas.microsoft.com/office/powerpoint/2010/main" val="1977197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DAF79F-C078-EA8C-A432-BD3220A29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85" y="110585"/>
            <a:ext cx="10648427" cy="3768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673A3A-3D49-C397-40D4-49ECF3EC8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868" y="2219177"/>
            <a:ext cx="8272390" cy="5564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1ADC77-6AEA-E3B2-FBB8-E4A5A9A3B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707" y="3741206"/>
            <a:ext cx="410298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84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E35248-55FB-D4C0-FA4B-C79245C16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706" y="1195753"/>
            <a:ext cx="9916587" cy="354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19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D0276-3DB2-AE3B-8FB1-A34FB6BE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there not be better outcomes?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5A5F7-928C-26A9-AAF1-6A29D424F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Surgeons / surgical teams do everything they can to prevent it</a:t>
            </a:r>
          </a:p>
          <a:p>
            <a:endParaRPr lang="en-US" dirty="0"/>
          </a:p>
          <a:p>
            <a:r>
              <a:rPr lang="en-US" dirty="0"/>
              <a:t>Bad outcomes rare … not realistic to expect they will be easily detectable </a:t>
            </a:r>
          </a:p>
        </p:txBody>
      </p:sp>
    </p:spTree>
    <p:extLst>
      <p:ext uri="{BB962C8B-B14F-4D97-AF65-F5344CB8AC3E}">
        <p14:creationId xmlns:p14="http://schemas.microsoft.com/office/powerpoint/2010/main" val="42056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2C4A6-F60B-F24A-3E32-41D731D3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354" y="283996"/>
            <a:ext cx="10767646" cy="1325563"/>
          </a:xfrm>
        </p:spPr>
        <p:txBody>
          <a:bodyPr>
            <a:normAutofit/>
          </a:bodyPr>
          <a:lstStyle/>
          <a:p>
            <a:r>
              <a:rPr lang="en-US" dirty="0"/>
              <a:t>Night vs daytime surgery - Rationale for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D6BF8-E8DD-AD92-4F68-CA95200A0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Rare, catastrophic events</a:t>
            </a:r>
          </a:p>
          <a:p>
            <a:r>
              <a:rPr lang="en-US" dirty="0"/>
              <a:t>Recipient outcomes</a:t>
            </a:r>
          </a:p>
          <a:p>
            <a:r>
              <a:rPr lang="en-US" dirty="0"/>
              <a:t>Program morale</a:t>
            </a:r>
          </a:p>
          <a:p>
            <a:r>
              <a:rPr lang="en-US" dirty="0"/>
              <a:t>Program recruitment &amp; retention</a:t>
            </a:r>
          </a:p>
          <a:p>
            <a:r>
              <a:rPr lang="en-US" dirty="0"/>
              <a:t>Impact on other overnight, emergent surgeries</a:t>
            </a:r>
          </a:p>
          <a:p>
            <a:r>
              <a:rPr lang="en-US" dirty="0"/>
              <a:t>Impact on OR next day</a:t>
            </a:r>
          </a:p>
          <a:p>
            <a:r>
              <a:rPr lang="en-US" dirty="0"/>
              <a:t>Cost implications … soft green dollars/cost avoidance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8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934FD4-D40A-E8EF-6E0B-FEF133616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Surgical Optimization Project/ </a:t>
            </a:r>
            <a:br>
              <a:rPr lang="en-US" dirty="0"/>
            </a:br>
            <a:r>
              <a:rPr lang="en-US" dirty="0"/>
              <a:t>OR access project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255D4A-ACEB-F37A-CB94-C79E342287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920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948D8-E7DE-03B9-6DC4-D6667310F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8AF6D-644D-A5CE-B003-2074D0086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Multiple Ad hoc meetings over 2018 and 2019</a:t>
            </a:r>
          </a:p>
          <a:p>
            <a:r>
              <a:rPr lang="en-US" sz="2400" dirty="0"/>
              <a:t>VGH introduced daytime access for organ recovery</a:t>
            </a:r>
          </a:p>
          <a:p>
            <a:r>
              <a:rPr lang="en-US" sz="2400" dirty="0"/>
              <a:t>No Plan beyond this</a:t>
            </a:r>
          </a:p>
          <a:p>
            <a:r>
              <a:rPr lang="en-US" sz="2400" dirty="0"/>
              <a:t>Recovery Surgeons variable availability </a:t>
            </a:r>
          </a:p>
          <a:p>
            <a:r>
              <a:rPr lang="en-US" sz="2400" dirty="0"/>
              <a:t>Donor ORs not able to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59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A385C6-6F62-E3AB-FE1F-8DB281FC1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712" y="378152"/>
            <a:ext cx="10193988" cy="525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08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790627-361B-CA7F-7C9D-9F939F40A4DE}"/>
              </a:ext>
            </a:extLst>
          </p:cNvPr>
          <p:cNvSpPr txBox="1">
            <a:spLocks/>
          </p:cNvSpPr>
          <p:nvPr/>
        </p:nvSpPr>
        <p:spPr>
          <a:xfrm>
            <a:off x="1006138" y="1607528"/>
            <a:ext cx="2876591" cy="22058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  <a:latin typeface="Azo Sans Medium" panose="020B0703030303020204" pitchFamily="34" charset="0"/>
              </a:rPr>
              <a:t>Donor recovery surgeries at donor sites will occur at targeted start times between 0700- 1400 </a:t>
            </a:r>
            <a:r>
              <a:rPr lang="en-US" sz="1800" dirty="0" err="1">
                <a:solidFill>
                  <a:schemeClr val="tx2"/>
                </a:solidFill>
                <a:latin typeface="Azo Sans Medium" panose="020B0703030303020204" pitchFamily="34" charset="0"/>
              </a:rPr>
              <a:t>hrs</a:t>
            </a:r>
            <a:r>
              <a:rPr lang="en-US" sz="1800" dirty="0">
                <a:solidFill>
                  <a:schemeClr val="tx2"/>
                </a:solidFill>
                <a:latin typeface="Azo Sans Medium" panose="020B0703030303020204" pitchFamily="34" charset="0"/>
              </a:rPr>
              <a:t> (when air travel required, 0800 – 1400 </a:t>
            </a:r>
            <a:r>
              <a:rPr lang="en-US" sz="1800" dirty="0" err="1">
                <a:solidFill>
                  <a:schemeClr val="tx2"/>
                </a:solidFill>
                <a:latin typeface="Azo Sans Medium" panose="020B0703030303020204" pitchFamily="34" charset="0"/>
              </a:rPr>
              <a:t>hrs</a:t>
            </a:r>
            <a:r>
              <a:rPr lang="en-US" sz="1800" dirty="0">
                <a:solidFill>
                  <a:schemeClr val="tx2"/>
                </a:solidFill>
                <a:latin typeface="Azo Sans Medium" panose="020B0703030303020204" pitchFamily="34" charset="0"/>
              </a:rPr>
              <a:t>).</a:t>
            </a:r>
          </a:p>
          <a:p>
            <a:r>
              <a:rPr lang="en-US" altLang="en-US" sz="1800" dirty="0">
                <a:solidFill>
                  <a:schemeClr val="tx2"/>
                </a:solidFill>
                <a:latin typeface="Azo Sans Medium" panose="020B0703030303020204" pitchFamily="34" charset="0"/>
              </a:rPr>
              <a:t>Goal 80% donor recoveries NDD/ DCD</a:t>
            </a:r>
            <a:endParaRPr lang="en-US" sz="1800" dirty="0">
              <a:solidFill>
                <a:schemeClr val="tx2"/>
              </a:solidFill>
              <a:latin typeface="Azo Sans Medium" panose="020B0703030303020204" pitchFamily="34" charset="0"/>
            </a:endParaRPr>
          </a:p>
          <a:p>
            <a:endParaRPr lang="en-US" sz="1800" dirty="0">
              <a:solidFill>
                <a:schemeClr val="tx2"/>
              </a:solidFill>
              <a:latin typeface="Azo Sans Medium" panose="020B0703030303020204" pitchFamily="34" charset="0"/>
            </a:endParaRPr>
          </a:p>
          <a:p>
            <a:endParaRPr lang="en-CA" sz="1800" dirty="0">
              <a:solidFill>
                <a:schemeClr val="tx2"/>
              </a:solidFill>
              <a:latin typeface="Azo Sans Medium" panose="020B07030303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D2E7C-CFD7-5825-8045-8C282D5704E8}"/>
              </a:ext>
            </a:extLst>
          </p:cNvPr>
          <p:cNvSpPr txBox="1">
            <a:spLocks/>
          </p:cNvSpPr>
          <p:nvPr/>
        </p:nvSpPr>
        <p:spPr>
          <a:xfrm>
            <a:off x="4627658" y="1634989"/>
            <a:ext cx="2861163" cy="19499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Azo Sans Medium" panose="020B0703030303020204" pitchFamily="34" charset="0"/>
              </a:rPr>
              <a:t>Implants surgeries at transplant sites will occur at targeted start times between 0900 – 1800 hr.</a:t>
            </a:r>
          </a:p>
          <a:p>
            <a:r>
              <a:rPr lang="en-US" altLang="en-US" sz="1800" dirty="0">
                <a:solidFill>
                  <a:schemeClr val="tx1"/>
                </a:solidFill>
                <a:latin typeface="Azo Sans Medium" panose="020B0703030303020204" pitchFamily="34" charset="0"/>
              </a:rPr>
              <a:t>Goal 80% transplant surgeries</a:t>
            </a:r>
            <a:endParaRPr lang="en-CA" sz="1800" dirty="0">
              <a:solidFill>
                <a:schemeClr val="tx1"/>
              </a:solidFill>
              <a:latin typeface="Azo Sans Medium" panose="020B0703030303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567D8-CECB-1B6E-3363-F31BDFE30AD2}"/>
              </a:ext>
            </a:extLst>
          </p:cNvPr>
          <p:cNvSpPr txBox="1">
            <a:spLocks/>
          </p:cNvSpPr>
          <p:nvPr/>
        </p:nvSpPr>
        <p:spPr>
          <a:xfrm>
            <a:off x="8281163" y="1675854"/>
            <a:ext cx="2860675" cy="19499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Azo Sans Medium" panose="020B0703030303020204" pitchFamily="34" charset="0"/>
              </a:rPr>
              <a:t>Should be striving for optimal timing </a:t>
            </a:r>
            <a:r>
              <a:rPr lang="en-US" sz="1800" dirty="0">
                <a:solidFill>
                  <a:srgbClr val="FF0000"/>
                </a:solidFill>
                <a:latin typeface="Azo Sans Medium" panose="020B0703030303020204" pitchFamily="34" charset="0"/>
              </a:rPr>
              <a:t>100%</a:t>
            </a:r>
            <a:r>
              <a:rPr lang="en-US" sz="1800" dirty="0">
                <a:solidFill>
                  <a:schemeClr val="tx1"/>
                </a:solidFill>
                <a:latin typeface="Azo Sans Medium" panose="020B0703030303020204" pitchFamily="34" charset="0"/>
              </a:rPr>
              <a:t> of the time</a:t>
            </a:r>
          </a:p>
          <a:p>
            <a:r>
              <a:rPr lang="en-US" sz="1800" dirty="0">
                <a:solidFill>
                  <a:schemeClr val="tx1"/>
                </a:solidFill>
                <a:latin typeface="Azo Sans Medium" panose="020B0703030303020204" pitchFamily="34" charset="0"/>
              </a:rPr>
              <a:t>(especially when highly complex and sick recipients identified)</a:t>
            </a:r>
            <a:endParaRPr lang="en-CA" sz="1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2FE411-2690-D1D9-ABE1-967F5F735CC6}"/>
              </a:ext>
            </a:extLst>
          </p:cNvPr>
          <p:cNvSpPr/>
          <p:nvPr/>
        </p:nvSpPr>
        <p:spPr>
          <a:xfrm>
            <a:off x="4450557" y="1377719"/>
            <a:ext cx="3240087" cy="280091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C8AA4E-9F05-3D9F-5B70-A7C256A0A0A3}"/>
              </a:ext>
            </a:extLst>
          </p:cNvPr>
          <p:cNvSpPr/>
          <p:nvPr/>
        </p:nvSpPr>
        <p:spPr>
          <a:xfrm>
            <a:off x="8069548" y="1384403"/>
            <a:ext cx="3240087" cy="280091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F626C0-7E46-6558-E6E3-D0B0845542C6}"/>
              </a:ext>
            </a:extLst>
          </p:cNvPr>
          <p:cNvSpPr/>
          <p:nvPr/>
        </p:nvSpPr>
        <p:spPr>
          <a:xfrm>
            <a:off x="839789" y="1384403"/>
            <a:ext cx="3240087" cy="2800914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B6D459-6D2D-6C6D-271C-372FFC327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87" y="1320914"/>
            <a:ext cx="3345189" cy="1136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E8FEF4-682F-C532-0A4B-5317484C9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005" y="1334190"/>
            <a:ext cx="3345189" cy="1136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E7C01E-CC3B-4F69-0B91-9F1C1C59C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773" y="1334190"/>
            <a:ext cx="3345189" cy="113610"/>
          </a:xfrm>
          <a:prstGeom prst="rect">
            <a:avLst/>
          </a:prstGeom>
        </p:spPr>
      </p:pic>
      <p:pic>
        <p:nvPicPr>
          <p:cNvPr id="11" name="Picture Placeholder 14">
            <a:extLst>
              <a:ext uri="{FF2B5EF4-FFF2-40B4-BE49-F238E27FC236}">
                <a16:creationId xmlns:a16="http://schemas.microsoft.com/office/drawing/2014/main" id="{9A226465-ECC4-9FE0-B09F-9C77C476882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0" b="11360"/>
          <a:stretch>
            <a:fillRect/>
          </a:stretch>
        </p:blipFill>
        <p:spPr>
          <a:xfrm>
            <a:off x="2984502" y="3574600"/>
            <a:ext cx="1304925" cy="1304925"/>
          </a:xfrm>
          <a:prstGeom prst="ellipse">
            <a:avLst/>
          </a:prstGeom>
          <a:noFill/>
          <a:ln w="76200">
            <a:solidFill>
              <a:schemeClr val="bg2">
                <a:lumMod val="85000"/>
              </a:schemeClr>
            </a:solidFill>
          </a:ln>
        </p:spPr>
      </p:pic>
      <p:pic>
        <p:nvPicPr>
          <p:cNvPr id="12" name="Picture Placeholder 16">
            <a:extLst>
              <a:ext uri="{FF2B5EF4-FFF2-40B4-BE49-F238E27FC236}">
                <a16:creationId xmlns:a16="http://schemas.microsoft.com/office/drawing/2014/main" id="{A7D4363C-9292-A950-F67C-FA45EAD2C41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3" b="11363"/>
          <a:stretch>
            <a:fillRect/>
          </a:stretch>
        </p:blipFill>
        <p:spPr>
          <a:xfrm>
            <a:off x="6597334" y="3574600"/>
            <a:ext cx="1304925" cy="1304925"/>
          </a:xfrm>
          <a:prstGeom prst="ellipse">
            <a:avLst/>
          </a:prstGeom>
          <a:noFill/>
          <a:ln w="76200">
            <a:solidFill>
              <a:schemeClr val="bg2">
                <a:lumMod val="85000"/>
              </a:schemeClr>
            </a:solidFill>
          </a:ln>
        </p:spPr>
      </p:pic>
      <p:pic>
        <p:nvPicPr>
          <p:cNvPr id="13" name="Picture Placeholder 18">
            <a:extLst>
              <a:ext uri="{FF2B5EF4-FFF2-40B4-BE49-F238E27FC236}">
                <a16:creationId xmlns:a16="http://schemas.microsoft.com/office/drawing/2014/main" id="{8719840A-3657-5312-317D-7A33155689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6" r="11366"/>
          <a:stretch>
            <a:fillRect/>
          </a:stretch>
        </p:blipFill>
        <p:spPr>
          <a:xfrm>
            <a:off x="10187953" y="3574600"/>
            <a:ext cx="1304925" cy="1304925"/>
          </a:xfrm>
          <a:prstGeom prst="ellipse">
            <a:avLst/>
          </a:prstGeom>
          <a:noFill/>
          <a:ln w="76200">
            <a:solidFill>
              <a:schemeClr val="bg2">
                <a:lumMod val="85000"/>
              </a:schemeClr>
            </a:solidFill>
          </a:ln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D837937C-A0CB-1436-A462-5E4A04071EF4}"/>
              </a:ext>
            </a:extLst>
          </p:cNvPr>
          <p:cNvSpPr txBox="1">
            <a:spLocks/>
          </p:cNvSpPr>
          <p:nvPr/>
        </p:nvSpPr>
        <p:spPr>
          <a:xfrm>
            <a:off x="1999755" y="393935"/>
            <a:ext cx="9720904" cy="11474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4000" b="1" dirty="0">
                <a:solidFill>
                  <a:srgbClr val="0070C0"/>
                </a:solidFill>
              </a:rPr>
              <a:t>Original Project Goals</a:t>
            </a:r>
          </a:p>
        </p:txBody>
      </p:sp>
    </p:spTree>
    <p:extLst>
      <p:ext uri="{BB962C8B-B14F-4D97-AF65-F5344CB8AC3E}">
        <p14:creationId xmlns:p14="http://schemas.microsoft.com/office/powerpoint/2010/main" val="212668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94F7B-7443-8A45-3421-CAC95FB5C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013F4-3217-849D-ABCA-2E8E05A7F5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Fraser Health Authority</a:t>
            </a:r>
          </a:p>
          <a:p>
            <a:pPr lvl="1"/>
            <a:r>
              <a:rPr lang="en-US" dirty="0"/>
              <a:t>RCH, SMH, ARH, BH</a:t>
            </a:r>
          </a:p>
          <a:p>
            <a:r>
              <a:rPr lang="en-US" dirty="0"/>
              <a:t>Vancouver Island </a:t>
            </a:r>
          </a:p>
          <a:p>
            <a:pPr lvl="1"/>
            <a:r>
              <a:rPr lang="en-US" dirty="0"/>
              <a:t>RJH, VGH</a:t>
            </a:r>
          </a:p>
          <a:p>
            <a:r>
              <a:rPr lang="en-US" dirty="0"/>
              <a:t>Interior Health</a:t>
            </a:r>
          </a:p>
          <a:p>
            <a:pPr lvl="1"/>
            <a:r>
              <a:rPr lang="en-US" dirty="0"/>
              <a:t>KGH, RIH</a:t>
            </a:r>
          </a:p>
          <a:p>
            <a:r>
              <a:rPr lang="en-US" dirty="0"/>
              <a:t>Northern Health</a:t>
            </a:r>
          </a:p>
          <a:p>
            <a:pPr lvl="1"/>
            <a:r>
              <a:rPr lang="en-US" dirty="0"/>
              <a:t>UHNBC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75885-279A-69FD-5F7D-20D955EA87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PHSA</a:t>
            </a:r>
          </a:p>
          <a:p>
            <a:pPr lvl="1"/>
            <a:r>
              <a:rPr lang="en-US" dirty="0"/>
              <a:t>BCCH</a:t>
            </a:r>
          </a:p>
          <a:p>
            <a:r>
              <a:rPr lang="en-US" dirty="0"/>
              <a:t>Providence </a:t>
            </a:r>
          </a:p>
          <a:p>
            <a:pPr lvl="1"/>
            <a:r>
              <a:rPr lang="en-US" dirty="0"/>
              <a:t>SPH</a:t>
            </a:r>
          </a:p>
          <a:p>
            <a:r>
              <a:rPr lang="en-US" dirty="0"/>
              <a:t>Vancouver Coastal</a:t>
            </a:r>
          </a:p>
          <a:p>
            <a:pPr lvl="1"/>
            <a:r>
              <a:rPr lang="en-US" dirty="0"/>
              <a:t>VGH</a:t>
            </a:r>
          </a:p>
          <a:p>
            <a:pPr lvl="1"/>
            <a:r>
              <a:rPr lang="en-US" dirty="0"/>
              <a:t>LGH</a:t>
            </a:r>
          </a:p>
        </p:txBody>
      </p:sp>
    </p:spTree>
    <p:extLst>
      <p:ext uri="{BB962C8B-B14F-4D97-AF65-F5344CB8AC3E}">
        <p14:creationId xmlns:p14="http://schemas.microsoft.com/office/powerpoint/2010/main" val="30431273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488119-D180-8420-AA74-336315F3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692842-8364-3622-4CEF-EB8E708D8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21" y="2025748"/>
            <a:ext cx="11163464" cy="34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555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A203E7-5F92-2BC4-2F6F-F427217CA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79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DCECBC-F50E-EC87-25AC-C90FF4432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871" y="1537242"/>
            <a:ext cx="9123680" cy="496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143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A77F7-3E24-851B-3832-75DDFE147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95BA1F-FE04-43EB-E972-C0638B579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44" y="1905000"/>
            <a:ext cx="10832342" cy="332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694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D80A6-6607-1A8E-D0CA-38BB78EC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F6CFEA-6790-4946-CC19-73470AED2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16771"/>
            <a:ext cx="10254677" cy="31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054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DF55C-175B-C2C5-9FBB-BB0AE56F5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Night vs Daytime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C4DCB-DF38-C4A6-D718-F3B79CE54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Impact on Donor Site OR</a:t>
            </a:r>
          </a:p>
          <a:p>
            <a:pPr lvl="1"/>
            <a:r>
              <a:rPr lang="en-US" sz="2000" dirty="0"/>
              <a:t>Need to cancel or “bump” booked case(s)</a:t>
            </a:r>
          </a:p>
          <a:p>
            <a:pPr lvl="1"/>
            <a:r>
              <a:rPr lang="en-US" sz="2000" dirty="0"/>
              <a:t>Unable to meet MOH expectations for non-transplant surgeries</a:t>
            </a:r>
          </a:p>
          <a:p>
            <a:pPr lvl="1"/>
            <a:r>
              <a:rPr lang="en-US" sz="2000" dirty="0"/>
              <a:t>Upset of local surgical teams</a:t>
            </a:r>
          </a:p>
          <a:p>
            <a:pPr lvl="1"/>
            <a:r>
              <a:rPr lang="en-US" sz="2000" dirty="0"/>
              <a:t>Potential negative impact on support of donation/transplant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69099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92B0AF-3D09-7D86-19E8-88E965C06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433" y="285750"/>
            <a:ext cx="10223729" cy="607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965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04FE7A-EC1C-BB16-864C-0196B675F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37" y="1905000"/>
            <a:ext cx="11163154" cy="365171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2A766AA-D1A0-EA3B-4CE8-4E4131809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QI “Intervention”</a:t>
            </a:r>
          </a:p>
        </p:txBody>
      </p:sp>
    </p:spTree>
    <p:extLst>
      <p:ext uri="{BB962C8B-B14F-4D97-AF65-F5344CB8AC3E}">
        <p14:creationId xmlns:p14="http://schemas.microsoft.com/office/powerpoint/2010/main" val="26109460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B9E626-27A7-7355-1DAD-1F1809C88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we doing?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8A805-EB6C-8C0F-AC06-E2C747EF3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904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63" y="219075"/>
            <a:ext cx="10592973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433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2" y="475501"/>
            <a:ext cx="11619913" cy="627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1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AE038-4084-E2C4-5408-F780093C0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today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2DBF3E-0576-A4A9-97A8-6B511A70C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why transplant were done at night</a:t>
            </a:r>
          </a:p>
          <a:p>
            <a:pPr lvl="1"/>
            <a:r>
              <a:rPr lang="en-US" dirty="0"/>
              <a:t>HOW DID WE GET HERE?</a:t>
            </a:r>
          </a:p>
          <a:p>
            <a:r>
              <a:rPr lang="en-US" dirty="0"/>
              <a:t>Build a rationale for change</a:t>
            </a:r>
          </a:p>
          <a:p>
            <a:pPr lvl="1"/>
            <a:r>
              <a:rPr lang="en-US" dirty="0"/>
              <a:t>WHY DO WE NEED TO DO THESE SURGERIES DURING THE DAY</a:t>
            </a:r>
          </a:p>
          <a:p>
            <a:r>
              <a:rPr lang="en-US" dirty="0"/>
              <a:t>Describe our approach … change ideas in action</a:t>
            </a:r>
          </a:p>
          <a:p>
            <a:r>
              <a:rPr lang="en-US" dirty="0"/>
              <a:t>Present our results to date</a:t>
            </a:r>
          </a:p>
          <a:p>
            <a:r>
              <a:rPr lang="en-US" dirty="0"/>
              <a:t>Discuss our ongoing challenges</a:t>
            </a:r>
          </a:p>
        </p:txBody>
      </p:sp>
    </p:spTree>
    <p:extLst>
      <p:ext uri="{BB962C8B-B14F-4D97-AF65-F5344CB8AC3E}">
        <p14:creationId xmlns:p14="http://schemas.microsoft.com/office/powerpoint/2010/main" val="23379484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27" y="397492"/>
            <a:ext cx="11573165" cy="620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89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5" y="184727"/>
            <a:ext cx="11662117" cy="658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740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4" y="117764"/>
            <a:ext cx="11844997" cy="664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575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3" y="163945"/>
            <a:ext cx="11619914" cy="657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388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9" y="195695"/>
            <a:ext cx="11499274" cy="666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20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6" y="230909"/>
            <a:ext cx="11633982" cy="632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408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7" y="267854"/>
            <a:ext cx="11619914" cy="641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364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covery &amp; Implant Times 2023_Jul 10'23.pdf">
            <a:extLst>
              <a:ext uri="{FF2B5EF4-FFF2-40B4-BE49-F238E27FC236}">
                <a16:creationId xmlns:a16="http://schemas.microsoft.com/office/drawing/2014/main" id="{69E49948-60BF-FBE4-34C0-20EE466B85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D48260-5618-1C81-90E7-A95F46608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49" y="501649"/>
            <a:ext cx="8689631" cy="539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389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5A1CAD-C8DC-E422-70F4-E147C6570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99" y="844063"/>
            <a:ext cx="10560563" cy="486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432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4861E-0C22-F4C2-37F4-4696C63BE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A90ED-7DA4-931D-E926-BA6611FF4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000" dirty="0"/>
              <a:t>Positive Results</a:t>
            </a:r>
          </a:p>
          <a:p>
            <a:pPr lvl="1"/>
            <a:r>
              <a:rPr lang="en-US" sz="3200" dirty="0"/>
              <a:t>Increase  proportion of patients receiving heart, lung and liver transplants during the day</a:t>
            </a:r>
          </a:p>
          <a:p>
            <a:pPr lvl="1"/>
            <a:r>
              <a:rPr lang="en-US" sz="3200" dirty="0"/>
              <a:t>Increase in daytime recovery surgery</a:t>
            </a:r>
          </a:p>
          <a:p>
            <a:pPr lvl="1"/>
            <a:r>
              <a:rPr lang="en-US" sz="3200" dirty="0"/>
              <a:t>Improved morale among transplant teams … sustainability</a:t>
            </a:r>
          </a:p>
          <a:p>
            <a:pPr lvl="1"/>
            <a:r>
              <a:rPr lang="en-US" sz="3200" dirty="0"/>
              <a:t>Saved $$ for the system … soft green dollars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83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BA7F3B-5A59-F3FF-EAA8-CA583EFD5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743" y="245382"/>
            <a:ext cx="10860257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History of Deceased Organ Transplantation  in British Columbia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3B05DD-D2A2-2096-F263-BBFFA9BA7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568" y="2141537"/>
            <a:ext cx="10515600" cy="4351338"/>
          </a:xfrm>
        </p:spPr>
        <p:txBody>
          <a:bodyPr/>
          <a:lstStyle/>
          <a:p>
            <a:r>
              <a:rPr lang="en-US" dirty="0"/>
              <a:t>First kidney transplant – October 24, 1968</a:t>
            </a:r>
          </a:p>
          <a:p>
            <a:r>
              <a:rPr lang="en-US" dirty="0"/>
              <a:t>First heart transplant  - 1988</a:t>
            </a:r>
          </a:p>
          <a:p>
            <a:r>
              <a:rPr lang="en-US" dirty="0"/>
              <a:t>First liver transplant  - 1989</a:t>
            </a:r>
          </a:p>
          <a:p>
            <a:r>
              <a:rPr lang="en-US" dirty="0"/>
              <a:t>First lung transplant  -  1989</a:t>
            </a:r>
          </a:p>
        </p:txBody>
      </p:sp>
    </p:spTree>
    <p:extLst>
      <p:ext uri="{BB962C8B-B14F-4D97-AF65-F5344CB8AC3E}">
        <p14:creationId xmlns:p14="http://schemas.microsoft.com/office/powerpoint/2010/main" val="218642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1088-3473-66D3-C657-2EFF431F6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C5FEE-94AE-01EF-D225-62833D4A9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/>
              <a:t>Ongoing concerns / learnings</a:t>
            </a:r>
          </a:p>
          <a:p>
            <a:pPr lvl="1"/>
            <a:r>
              <a:rPr lang="en-US" sz="3200" dirty="0"/>
              <a:t>Variable uptake/support for change within BC</a:t>
            </a:r>
          </a:p>
          <a:p>
            <a:pPr lvl="1"/>
            <a:r>
              <a:rPr lang="en-US" sz="3200" dirty="0"/>
              <a:t>Intense pressure BC hospitals are under, especially ORs</a:t>
            </a:r>
          </a:p>
          <a:p>
            <a:pPr lvl="1"/>
            <a:r>
              <a:rPr lang="en-US" sz="3200" dirty="0"/>
              <a:t>Success dependent upon good will of key people</a:t>
            </a:r>
          </a:p>
          <a:p>
            <a:pPr lvl="2"/>
            <a:r>
              <a:rPr lang="en-US" sz="2800" dirty="0"/>
              <a:t>What happens if key people don’t support?</a:t>
            </a:r>
          </a:p>
          <a:p>
            <a:pPr lvl="2"/>
            <a:r>
              <a:rPr lang="en-US" sz="2800" dirty="0"/>
              <a:t>What happens if supportive key people move on?</a:t>
            </a:r>
            <a:r>
              <a:rPr lang="en-US" sz="3200" dirty="0"/>
              <a:t> </a:t>
            </a:r>
          </a:p>
          <a:p>
            <a:pPr lvl="1"/>
            <a:r>
              <a:rPr lang="en-US" sz="3200" dirty="0"/>
              <a:t>Need to build into system a way to maintain gains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8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B904-D7C8-7CB6-9810-92D99CC0D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55" y="182816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75078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18C6F1F-BA36-8681-0831-7E44C9C0FCAD}"/>
              </a:ext>
            </a:extLst>
          </p:cNvPr>
          <p:cNvGraphicFramePr>
            <a:graphicFrameLocks/>
          </p:cNvGraphicFramePr>
          <p:nvPr/>
        </p:nvGraphicFramePr>
        <p:xfrm>
          <a:off x="731520" y="253218"/>
          <a:ext cx="10846191" cy="621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97B9D34-BB94-F6F9-7042-3AAA310DE0CB}"/>
              </a:ext>
            </a:extLst>
          </p:cNvPr>
          <p:cNvCxnSpPr>
            <a:cxnSpLocks/>
          </p:cNvCxnSpPr>
          <p:nvPr/>
        </p:nvCxnSpPr>
        <p:spPr>
          <a:xfrm>
            <a:off x="5028171" y="2616591"/>
            <a:ext cx="0" cy="998806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D783669-788D-98F0-7959-456E3EDBC4BA}"/>
              </a:ext>
            </a:extLst>
          </p:cNvPr>
          <p:cNvSpPr txBox="1"/>
          <p:nvPr/>
        </p:nvSpPr>
        <p:spPr>
          <a:xfrm>
            <a:off x="1969477" y="2087587"/>
            <a:ext cx="356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Heart, Liver, Lung Transplant begins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C94FC4D-4BA2-3EC9-7B46-41742917414F}"/>
              </a:ext>
            </a:extLst>
          </p:cNvPr>
          <p:cNvCxnSpPr>
            <a:cxnSpLocks/>
          </p:cNvCxnSpPr>
          <p:nvPr/>
        </p:nvCxnSpPr>
        <p:spPr>
          <a:xfrm>
            <a:off x="7884105" y="2386651"/>
            <a:ext cx="0" cy="1702190"/>
          </a:xfrm>
          <a:prstGeom prst="straightConnector1">
            <a:avLst/>
          </a:prstGeom>
          <a:ln w="57150">
            <a:solidFill>
              <a:schemeClr val="accent1">
                <a:alpha val="94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3B1304B-7216-79D5-561D-871AC4558ADC}"/>
              </a:ext>
            </a:extLst>
          </p:cNvPr>
          <p:cNvSpPr txBox="1"/>
          <p:nvPr/>
        </p:nvSpPr>
        <p:spPr>
          <a:xfrm>
            <a:off x="6661229" y="1781560"/>
            <a:ext cx="140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IHC/DP/DCD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631A9C-D984-43BA-8669-446E0A0753BA}"/>
              </a:ext>
            </a:extLst>
          </p:cNvPr>
          <p:cNvCxnSpPr>
            <a:cxnSpLocks/>
          </p:cNvCxnSpPr>
          <p:nvPr/>
        </p:nvCxnSpPr>
        <p:spPr>
          <a:xfrm flipV="1">
            <a:off x="9270609" y="5236957"/>
            <a:ext cx="0" cy="643339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9E4CB4F-E6F3-8990-C35B-624C04F7587E}"/>
              </a:ext>
            </a:extLst>
          </p:cNvPr>
          <p:cNvSpPr txBox="1"/>
          <p:nvPr/>
        </p:nvSpPr>
        <p:spPr>
          <a:xfrm>
            <a:off x="9140634" y="5991051"/>
            <a:ext cx="135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Opiate Crisis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CB2B28-EBB2-CE74-D4E1-D807F4EB6042}"/>
              </a:ext>
            </a:extLst>
          </p:cNvPr>
          <p:cNvSpPr txBox="1"/>
          <p:nvPr/>
        </p:nvSpPr>
        <p:spPr>
          <a:xfrm>
            <a:off x="731520" y="253218"/>
            <a:ext cx="10292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4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/>
              <a:t>Deceased Organ</a:t>
            </a:r>
            <a:r>
              <a:rPr lang="en-US" sz="4000" baseline="0" dirty="0"/>
              <a:t> Donors in British Columbia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03845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B144DEF-B7F6-8DE1-000B-8444E5483B2B}"/>
              </a:ext>
            </a:extLst>
          </p:cNvPr>
          <p:cNvGraphicFramePr>
            <a:graphicFrameLocks/>
          </p:cNvGraphicFramePr>
          <p:nvPr/>
        </p:nvGraphicFramePr>
        <p:xfrm>
          <a:off x="1346200" y="647700"/>
          <a:ext cx="9499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4036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86115-3468-6987-4D53-C2678EF34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95AE0D6-CAB4-DBE2-F5E7-B971F08289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888663"/>
              </p:ext>
            </p:extLst>
          </p:nvPr>
        </p:nvGraphicFramePr>
        <p:xfrm>
          <a:off x="6221605" y="2335644"/>
          <a:ext cx="5556738" cy="368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BE92A7F-4E02-C305-0E8F-4944ACB439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983395"/>
              </p:ext>
            </p:extLst>
          </p:nvPr>
        </p:nvGraphicFramePr>
        <p:xfrm>
          <a:off x="1136860" y="2167572"/>
          <a:ext cx="4959140" cy="3720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326588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5629E515D41844A0DF3A6FFC54B98F" ma:contentTypeVersion="1" ma:contentTypeDescription="Create a new document." ma:contentTypeScope="" ma:versionID="e030025a80c44ed9448b202a5f27b40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E8F0D39-5258-4083-9EF6-CC161A554F7E}"/>
</file>

<file path=customXml/itemProps2.xml><?xml version="1.0" encoding="utf-8"?>
<ds:datastoreItem xmlns:ds="http://schemas.openxmlformats.org/officeDocument/2006/customXml" ds:itemID="{13B0FBEA-0118-4418-B5DE-2C2BBEEA2C81}"/>
</file>

<file path=customXml/itemProps3.xml><?xml version="1.0" encoding="utf-8"?>
<ds:datastoreItem xmlns:ds="http://schemas.openxmlformats.org/officeDocument/2006/customXml" ds:itemID="{882E5777-D5B0-4FEF-A51D-BAA6DDDA748C}"/>
</file>

<file path=docProps/app.xml><?xml version="1.0" encoding="utf-8"?>
<Properties xmlns="http://schemas.openxmlformats.org/officeDocument/2006/extended-properties" xmlns:vt="http://schemas.openxmlformats.org/officeDocument/2006/docPropsVTypes">
  <Template>{F6D653ED-6792-894D-B41D-B574C6C1F9F3}tf10001069</Template>
  <TotalTime>4210</TotalTime>
  <Words>866</Words>
  <Application>Microsoft Office PowerPoint</Application>
  <PresentationFormat>Widescreen</PresentationFormat>
  <Paragraphs>172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Azo Sans Medium</vt:lpstr>
      <vt:lpstr>Century Gothic</vt:lpstr>
      <vt:lpstr>Wingdings 3</vt:lpstr>
      <vt:lpstr>Wisp</vt:lpstr>
      <vt:lpstr>Daytime is better … nothing else makes sense</vt:lpstr>
      <vt:lpstr>Disclosures</vt:lpstr>
      <vt:lpstr>Acknowledgements</vt:lpstr>
      <vt:lpstr>Acknowledgements </vt:lpstr>
      <vt:lpstr>Objectives today</vt:lpstr>
      <vt:lpstr>History of Deceased Organ Transplantation  in British Columbia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were transplants done overnight?</vt:lpstr>
      <vt:lpstr>Why should organ transplants happen during the day?</vt:lpstr>
      <vt:lpstr>Is there a need to build a rationale for this?</vt:lpstr>
      <vt:lpstr>Can you show me/us the evidence in the literature to support this?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there not be better outcomes?</vt:lpstr>
      <vt:lpstr>Night vs daytime surgery - Rationale for change</vt:lpstr>
      <vt:lpstr>Surgical Optimization Project/  OR access project</vt:lpstr>
      <vt:lpstr>Background</vt:lpstr>
      <vt:lpstr>PowerPoint Presentation</vt:lpstr>
      <vt:lpstr>PowerPoint Presentation</vt:lpstr>
      <vt:lpstr>Challenges</vt:lpstr>
      <vt:lpstr>Challenges</vt:lpstr>
      <vt:lpstr>Challenges</vt:lpstr>
      <vt:lpstr>Challenges</vt:lpstr>
      <vt:lpstr>Night vs Daytime surgery</vt:lpstr>
      <vt:lpstr>PowerPoint Presentation</vt:lpstr>
      <vt:lpstr>Our QI “Intervention”</vt:lpstr>
      <vt:lpstr>How are we doing?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Summary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Keenan</dc:creator>
  <cp:lastModifiedBy>Badesha, Shawn [BCT]</cp:lastModifiedBy>
  <cp:revision>6</cp:revision>
  <dcterms:created xsi:type="dcterms:W3CDTF">2023-10-16T19:05:39Z</dcterms:created>
  <dcterms:modified xsi:type="dcterms:W3CDTF">2023-10-31T17:11:24Z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0x010100925629E515D41844A0DF3A6FFC54B98F</vt:lpwstr>
  </property>
</Properties>
</file>